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77" r:id="rId2"/>
    <p:sldId id="274" r:id="rId3"/>
    <p:sldId id="275" r:id="rId4"/>
    <p:sldId id="267" r:id="rId5"/>
    <p:sldId id="258" r:id="rId6"/>
    <p:sldId id="269" r:id="rId7"/>
    <p:sldId id="270" r:id="rId8"/>
    <p:sldId id="259" r:id="rId9"/>
    <p:sldId id="271" r:id="rId10"/>
    <p:sldId id="261" r:id="rId11"/>
    <p:sldId id="260" r:id="rId12"/>
    <p:sldId id="272" r:id="rId13"/>
    <p:sldId id="273" r:id="rId14"/>
    <p:sldId id="262" r:id="rId15"/>
    <p:sldId id="263" r:id="rId16"/>
    <p:sldId id="266" r:id="rId17"/>
    <p:sldId id="265" r:id="rId18"/>
    <p:sldId id="264" r:id="rId19"/>
  </p:sldIdLst>
  <p:sldSz cx="9144000" cy="5143500" type="screen16x9"/>
  <p:notesSz cx="6858000" cy="9144000"/>
  <p:embeddedFontLst>
    <p:embeddedFont>
      <p:font typeface="Poppins" charset="0"/>
      <p:regular r:id="rId21"/>
      <p:bold r:id="rId22"/>
      <p:italic r:id="rId23"/>
      <p:boldItalic r:id="rId24"/>
    </p:embeddedFont>
    <p:embeddedFont>
      <p:font typeface="Poppins Light" charset="0"/>
      <p:regular r:id="rId25"/>
      <p:bold r:id="rId26"/>
      <p:italic r:id="rId27"/>
      <p:boldItalic r:id="rId28"/>
    </p:embeddedFont>
    <p:embeddedFont>
      <p:font typeface="Cambria" pitchFamily="18" charset="0"/>
      <p:regular r:id="rId29"/>
      <p:bold r:id="rId30"/>
      <p:italic r:id="rId31"/>
      <p:boldItalic r:id="rId32"/>
    </p:embeddedFont>
    <p:embeddedFont>
      <p:font typeface="Poppins SemiBold" charset="0"/>
      <p:regular r:id="rId33"/>
      <p:bold r:id="rId34"/>
      <p:italic r:id="rId35"/>
      <p:boldItalic r:id="rId36"/>
    </p:embeddedFont>
    <p:embeddedFont>
      <p:font typeface="Poppins ExtraBold" charset="0"/>
      <p:bold r:id="rId37"/>
      <p:boldItalic r:id="rId38"/>
    </p:embeddedFont>
    <p:embeddedFont>
      <p:font typeface="Calibri" pitchFamily="34" charset="0"/>
      <p:regular r:id="rId39"/>
      <p:bold r:id="rId40"/>
      <p:italic r:id="rId41"/>
      <p:boldItalic r:id="rId42"/>
    </p:embeddedFont>
    <p:embeddedFont>
      <p:font typeface="Poppins Medium"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orient="horz" pos="454">
          <p15:clr>
            <a:srgbClr val="9AA0A6"/>
          </p15:clr>
        </p15:guide>
        <p15:guide id="4"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7FF13C9-4C0E-4428-942F-2177AE8FFA44}">
  <a:tblStyle styleId="{C7FF13C9-4C0E-4428-942F-2177AE8FFA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0214" autoAdjust="0"/>
  </p:normalViewPr>
  <p:slideViewPr>
    <p:cSldViewPr snapToGrid="0">
      <p:cViewPr>
        <p:scale>
          <a:sx n="102" d="100"/>
          <a:sy n="102" d="100"/>
        </p:scale>
        <p:origin x="-420" y="336"/>
      </p:cViewPr>
      <p:guideLst>
        <p:guide orient="horz" pos="1620"/>
        <p:guide orient="horz" pos="454"/>
        <p:guide pos="2880"/>
        <p:guide pos="2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05472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2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bf7a159c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bf7a159c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37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0425a6c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0425a6c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84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f7a159c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f7a159c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66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02415159a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02415159a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92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bf7a159c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f7a159c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32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bf7a159c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bf7a159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3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bf7a159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bf7a159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27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bf7a159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bf7a159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211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bf7a159c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bf7a159c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05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87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goshala.substack.com/p/be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hyperlink" Target="mailto:godhanbharat@gmail.com" TargetMode="External"/><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0byX-_0Jvgo" TargetMode="External"/><Relationship Id="rId5" Type="http://schemas.openxmlformats.org/officeDocument/2006/relationships/hyperlink" Target="https://youtu.be/L8s5dm5Ygcw" TargetMode="External"/><Relationship Id="rId4" Type="http://schemas.openxmlformats.org/officeDocument/2006/relationships/hyperlink" Target="https://www.wevideo.com/class#view-media/projects/3930249079/393025017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p:cNvSpPr txBox="1">
            <a:spLocks noGrp="1"/>
          </p:cNvSpPr>
          <p:nvPr>
            <p:ph type="ctrTitle" idx="4294967295"/>
          </p:nvPr>
        </p:nvSpPr>
        <p:spPr>
          <a:xfrm>
            <a:off x="1625846" y="2354939"/>
            <a:ext cx="5500171" cy="1240416"/>
          </a:xfrm>
          <a:prstGeom prst="rect">
            <a:avLst/>
          </a:prstGeom>
          <a:noFill/>
          <a:ln>
            <a:noFill/>
          </a:ln>
        </p:spPr>
        <p:txBody>
          <a:bodyPr spcFirstLastPara="1" wrap="square" lIns="68569" tIns="34275" rIns="68569" bIns="34275" anchor="ctr" anchorCtr="0">
            <a:noAutofit/>
          </a:bodyPr>
          <a:lstStyle/>
          <a:p>
            <a:pPr algn="ctr">
              <a:buSzPts val="2400"/>
            </a:pPr>
            <a:r>
              <a:rPr lang="en-IN" sz="2000" b="1" dirty="0" err="1">
                <a:latin typeface="Calibri"/>
                <a:ea typeface="Calibri"/>
                <a:cs typeface="Calibri"/>
                <a:sym typeface="Calibri"/>
              </a:rPr>
              <a:t>Godhan</a:t>
            </a:r>
            <a:r>
              <a:rPr lang="en-IN" sz="2000" b="1" dirty="0">
                <a:latin typeface="Calibri"/>
                <a:ea typeface="Calibri"/>
                <a:cs typeface="Calibri"/>
                <a:sym typeface="Calibri"/>
              </a:rPr>
              <a:t> Allied Products and Services </a:t>
            </a:r>
            <a:r>
              <a:rPr lang="en-IN" sz="2000" b="1" dirty="0" err="1">
                <a:latin typeface="Calibri"/>
                <a:ea typeface="Calibri"/>
                <a:cs typeface="Calibri"/>
                <a:sym typeface="Calibri"/>
              </a:rPr>
              <a:t>Pvt.</a:t>
            </a:r>
            <a:r>
              <a:rPr lang="en-IN" sz="2000" b="1" dirty="0">
                <a:latin typeface="Calibri"/>
                <a:ea typeface="Calibri"/>
                <a:cs typeface="Calibri"/>
                <a:sym typeface="Calibri"/>
              </a:rPr>
              <a:t> Ltd.</a:t>
            </a:r>
            <a:r>
              <a:rPr lang="en-IN" sz="1800" dirty="0">
                <a:latin typeface="Calibri"/>
                <a:ea typeface="Calibri"/>
                <a:cs typeface="Calibri"/>
                <a:sym typeface="Calibri"/>
              </a:rPr>
              <a:t/>
            </a:r>
            <a:br>
              <a:rPr lang="en-IN" sz="1800" dirty="0">
                <a:latin typeface="Calibri"/>
                <a:ea typeface="Calibri"/>
                <a:cs typeface="Calibri"/>
                <a:sym typeface="Calibri"/>
              </a:rPr>
            </a:br>
            <a:r>
              <a:rPr lang="en-IN" sz="1800" dirty="0" err="1">
                <a:latin typeface="Calibri"/>
                <a:ea typeface="Calibri"/>
                <a:cs typeface="Calibri"/>
                <a:sym typeface="Calibri"/>
              </a:rPr>
              <a:t>Rakesh</a:t>
            </a:r>
            <a:r>
              <a:rPr lang="en-IN" sz="1800" dirty="0">
                <a:latin typeface="Calibri"/>
                <a:ea typeface="Calibri"/>
                <a:cs typeface="Calibri"/>
                <a:sym typeface="Calibri"/>
              </a:rPr>
              <a:t> Mishra</a:t>
            </a:r>
            <a:br>
              <a:rPr lang="en-IN" sz="1800" dirty="0">
                <a:latin typeface="Calibri"/>
                <a:ea typeface="Calibri"/>
                <a:cs typeface="Calibri"/>
                <a:sym typeface="Calibri"/>
              </a:rPr>
            </a:br>
            <a:r>
              <a:rPr lang="en-IN" sz="1800" dirty="0">
                <a:latin typeface="Calibri"/>
                <a:ea typeface="Calibri"/>
                <a:cs typeface="Calibri"/>
                <a:sym typeface="Calibri"/>
              </a:rPr>
              <a:t>Chief Executive Officer</a:t>
            </a:r>
            <a:endParaRPr sz="1800" dirty="0">
              <a:latin typeface="Calibri"/>
              <a:ea typeface="Calibri"/>
              <a:cs typeface="Calibri"/>
              <a:sym typeface="Calibri"/>
            </a:endParaRPr>
          </a:p>
        </p:txBody>
      </p:sp>
      <p:sp>
        <p:nvSpPr>
          <p:cNvPr id="5" name="Google Shape;90;p1"/>
          <p:cNvSpPr txBox="1">
            <a:spLocks noGrp="1"/>
          </p:cNvSpPr>
          <p:nvPr>
            <p:ph type="subTitle" idx="1"/>
          </p:nvPr>
        </p:nvSpPr>
        <p:spPr>
          <a:xfrm>
            <a:off x="1400213" y="809876"/>
            <a:ext cx="6340725" cy="471375"/>
          </a:xfrm>
          <a:prstGeom prst="rect">
            <a:avLst/>
          </a:prstGeom>
          <a:noFill/>
          <a:ln>
            <a:noFill/>
          </a:ln>
        </p:spPr>
        <p:txBody>
          <a:bodyPr spcFirstLastPara="1" wrap="square" lIns="68569" tIns="34275" rIns="68569" bIns="34275" anchor="t" anchorCtr="0">
            <a:normAutofit fontScale="55000" lnSpcReduction="20000"/>
          </a:bodyPr>
          <a:lstStyle/>
          <a:p>
            <a:pPr>
              <a:buClr>
                <a:srgbClr val="0070C0"/>
              </a:buClr>
              <a:buSzPts val="3200"/>
            </a:pPr>
            <a:r>
              <a:rPr lang="en-IN" b="1" dirty="0">
                <a:solidFill>
                  <a:srgbClr val="0070C0"/>
                </a:solidFill>
              </a:rPr>
              <a:t>Project </a:t>
            </a:r>
            <a:r>
              <a:rPr lang="en-IN" b="1" dirty="0" smtClean="0">
                <a:solidFill>
                  <a:srgbClr val="0070C0"/>
                </a:solidFill>
              </a:rPr>
              <a:t>Title: </a:t>
            </a:r>
            <a:r>
              <a:rPr lang="en-US" b="1" dirty="0">
                <a:solidFill>
                  <a:srgbClr val="002060"/>
                </a:solidFill>
                <a:latin typeface="Poppins"/>
                <a:ea typeface="Poppins"/>
                <a:cs typeface="Poppins"/>
                <a:sym typeface="Poppins"/>
              </a:rPr>
              <a:t>G</a:t>
            </a:r>
            <a:r>
              <a:rPr lang="en-US" b="1" dirty="0">
                <a:solidFill>
                  <a:srgbClr val="00B050"/>
                </a:solidFill>
                <a:latin typeface="Poppins"/>
                <a:ea typeface="Poppins"/>
                <a:cs typeface="Poppins"/>
                <a:sym typeface="Poppins"/>
              </a:rPr>
              <a:t>reen Fodder availability for state sponsored cattle shed </a:t>
            </a:r>
            <a:r>
              <a:rPr lang="en-US" b="1" dirty="0" smtClean="0">
                <a:solidFill>
                  <a:srgbClr val="00B050"/>
                </a:solidFill>
                <a:latin typeface="Poppins"/>
                <a:ea typeface="Poppins"/>
                <a:cs typeface="Poppins"/>
                <a:sym typeface="Poppins"/>
              </a:rPr>
              <a:t>units</a:t>
            </a:r>
            <a:endParaRPr lang="en-US" b="1" dirty="0">
              <a:solidFill>
                <a:srgbClr val="00B050"/>
              </a:solidFill>
              <a:latin typeface="Poppins"/>
              <a:ea typeface="Poppins"/>
              <a:cs typeface="Poppins"/>
              <a:sym typeface="Poppins"/>
            </a:endParaRPr>
          </a:p>
        </p:txBody>
      </p:sp>
      <p:sp>
        <p:nvSpPr>
          <p:cNvPr id="6" name="Google Shape;91;p1"/>
          <p:cNvSpPr txBox="1"/>
          <p:nvPr/>
        </p:nvSpPr>
        <p:spPr>
          <a:xfrm>
            <a:off x="470600" y="1419900"/>
            <a:ext cx="8331975" cy="900216"/>
          </a:xfrm>
          <a:prstGeom prst="rect">
            <a:avLst/>
          </a:prstGeom>
          <a:noFill/>
          <a:ln>
            <a:noFill/>
          </a:ln>
        </p:spPr>
        <p:txBody>
          <a:bodyPr spcFirstLastPara="1" wrap="square" lIns="68569" tIns="34275" rIns="68569" bIns="34275" anchor="t" anchorCtr="0">
            <a:spAutoFit/>
          </a:bodyPr>
          <a:lstStyle/>
          <a:p>
            <a:pPr lvl="0" algn="ctr">
              <a:lnSpc>
                <a:spcPct val="90000"/>
              </a:lnSpc>
            </a:pPr>
            <a:r>
              <a:rPr lang="en-IN" sz="1800" b="1" dirty="0">
                <a:solidFill>
                  <a:schemeClr val="dk1"/>
                </a:solidFill>
                <a:latin typeface="Calibri"/>
                <a:ea typeface="Calibri"/>
                <a:cs typeface="Calibri"/>
                <a:sym typeface="Calibri"/>
              </a:rPr>
              <a:t>Focus Area:</a:t>
            </a:r>
            <a:r>
              <a:rPr lang="en-IN" b="1" dirty="0">
                <a:solidFill>
                  <a:schemeClr val="dk1"/>
                </a:solidFill>
                <a:latin typeface="Calibri"/>
                <a:ea typeface="Calibri"/>
                <a:cs typeface="Calibri"/>
                <a:sym typeface="Calibri"/>
              </a:rPr>
              <a:t> </a:t>
            </a:r>
            <a:r>
              <a:rPr lang="en-IN" dirty="0">
                <a:solidFill>
                  <a:schemeClr val="dk1"/>
                </a:solidFill>
                <a:latin typeface="Calibri"/>
                <a:ea typeface="Calibri"/>
                <a:cs typeface="Calibri"/>
                <a:sym typeface="Calibri"/>
              </a:rPr>
              <a:t/>
            </a:r>
            <a:br>
              <a:rPr lang="en-IN" dirty="0">
                <a:solidFill>
                  <a:schemeClr val="dk1"/>
                </a:solidFill>
                <a:latin typeface="Calibri"/>
                <a:ea typeface="Calibri"/>
                <a:cs typeface="Calibri"/>
                <a:sym typeface="Calibri"/>
              </a:rPr>
            </a:br>
            <a:r>
              <a:rPr lang="en-IN" b="1" dirty="0">
                <a:solidFill>
                  <a:schemeClr val="dk1"/>
                </a:solidFill>
                <a:latin typeface="Poppins Light" charset="0"/>
                <a:ea typeface="Calibri"/>
                <a:cs typeface="Poppins Light" charset="0"/>
                <a:sym typeface="Calibri"/>
              </a:rPr>
              <a:t>Animal feed industry/ Feed technology </a:t>
            </a:r>
            <a:r>
              <a:rPr lang="en-IN" b="1" dirty="0" smtClean="0">
                <a:solidFill>
                  <a:schemeClr val="dk1"/>
                </a:solidFill>
                <a:latin typeface="Poppins Light" charset="0"/>
                <a:ea typeface="Calibri"/>
                <a:cs typeface="Poppins Light" charset="0"/>
                <a:sym typeface="Calibri"/>
              </a:rPr>
              <a:t>planning and </a:t>
            </a:r>
            <a:r>
              <a:rPr lang="en-IN" b="1" dirty="0">
                <a:solidFill>
                  <a:schemeClr val="dk1"/>
                </a:solidFill>
                <a:latin typeface="Poppins Light" charset="0"/>
                <a:ea typeface="Calibri"/>
                <a:cs typeface="Poppins Light" charset="0"/>
                <a:sym typeface="Calibri"/>
              </a:rPr>
              <a:t>production</a:t>
            </a:r>
            <a:endParaRPr lang="en-IN" b="1" dirty="0" smtClean="0">
              <a:solidFill>
                <a:schemeClr val="dk1"/>
              </a:solidFill>
              <a:latin typeface="Poppins Light" charset="0"/>
              <a:ea typeface="Calibri"/>
              <a:cs typeface="Poppins Light" charset="0"/>
              <a:sym typeface="Calibri"/>
            </a:endParaRPr>
          </a:p>
          <a:p>
            <a:pPr marL="128588" indent="-128588" algn="ctr">
              <a:lnSpc>
                <a:spcPct val="90000"/>
              </a:lnSpc>
              <a:buFont typeface="Arial" pitchFamily="34" charset="0"/>
              <a:buChar char="•"/>
            </a:pPr>
            <a:r>
              <a:rPr lang="en-GB" b="1" dirty="0">
                <a:solidFill>
                  <a:schemeClr val="dk1"/>
                </a:solidFill>
                <a:latin typeface="Poppins Light"/>
                <a:ea typeface="Poppins Light"/>
                <a:cs typeface="Poppins Light"/>
                <a:sym typeface="Poppins Light"/>
              </a:rPr>
              <a:t>Scalability, large scale employment generation, sustainable development </a:t>
            </a:r>
            <a:endParaRPr lang="en-GB" b="1" dirty="0" smtClean="0">
              <a:solidFill>
                <a:schemeClr val="dk1"/>
              </a:solidFill>
              <a:latin typeface="Poppins Light"/>
              <a:ea typeface="Poppins Light"/>
              <a:cs typeface="Poppins Light"/>
              <a:sym typeface="Poppins Light"/>
            </a:endParaRPr>
          </a:p>
          <a:p>
            <a:pPr marL="128588" indent="-128588" algn="ctr">
              <a:lnSpc>
                <a:spcPct val="90000"/>
              </a:lnSpc>
              <a:buFont typeface="Arial" pitchFamily="34" charset="0"/>
              <a:buChar char="•"/>
            </a:pPr>
            <a:r>
              <a:rPr lang="en-US" b="1" dirty="0" smtClean="0">
                <a:solidFill>
                  <a:schemeClr val="dk1"/>
                </a:solidFill>
                <a:latin typeface="Poppins Light" charset="0"/>
                <a:ea typeface="Poppins Light"/>
                <a:cs typeface="Poppins Light" charset="0"/>
                <a:sym typeface="Poppins Light"/>
              </a:rPr>
              <a:t>Engaging </a:t>
            </a:r>
            <a:r>
              <a:rPr lang="en-US" b="1" dirty="0">
                <a:solidFill>
                  <a:schemeClr val="dk1"/>
                </a:solidFill>
                <a:latin typeface="Poppins Light" charset="0"/>
                <a:ea typeface="Poppins Light"/>
                <a:cs typeface="Poppins Light" charset="0"/>
                <a:sym typeface="Poppins Light"/>
              </a:rPr>
              <a:t>and Handholding Support for Rural </a:t>
            </a:r>
            <a:r>
              <a:rPr lang="en-US" b="1" dirty="0" smtClean="0">
                <a:solidFill>
                  <a:schemeClr val="dk1"/>
                </a:solidFill>
                <a:latin typeface="Poppins Light" charset="0"/>
                <a:ea typeface="Poppins Light"/>
                <a:cs typeface="Poppins Light" charset="0"/>
                <a:sym typeface="Poppins Light"/>
              </a:rPr>
              <a:t>Stakeholders</a:t>
            </a:r>
          </a:p>
        </p:txBody>
      </p:sp>
      <p:sp>
        <p:nvSpPr>
          <p:cNvPr id="7" name="Google Shape;92;p1"/>
          <p:cNvSpPr txBox="1"/>
          <p:nvPr/>
        </p:nvSpPr>
        <p:spPr>
          <a:xfrm>
            <a:off x="2430461" y="3787526"/>
            <a:ext cx="4412255" cy="715550"/>
          </a:xfrm>
          <a:prstGeom prst="rect">
            <a:avLst/>
          </a:prstGeom>
          <a:noFill/>
          <a:ln>
            <a:noFill/>
          </a:ln>
        </p:spPr>
        <p:txBody>
          <a:bodyPr spcFirstLastPara="1" wrap="square" lIns="68569" tIns="34275" rIns="68569" bIns="34275" anchor="t" anchorCtr="0">
            <a:spAutoFit/>
          </a:bodyPr>
          <a:lstStyle/>
          <a:p>
            <a:pPr algn="ctr"/>
            <a:r>
              <a:rPr lang="en-IN" dirty="0">
                <a:solidFill>
                  <a:schemeClr val="dk1"/>
                </a:solidFill>
                <a:latin typeface="Calibri"/>
                <a:ea typeface="Calibri"/>
                <a:cs typeface="Calibri"/>
                <a:sym typeface="Calibri"/>
              </a:rPr>
              <a:t>Company Establishment Year:2024</a:t>
            </a:r>
            <a:endParaRPr dirty="0"/>
          </a:p>
          <a:p>
            <a:pPr algn="ctr"/>
            <a:r>
              <a:rPr lang="en-IN" dirty="0">
                <a:solidFill>
                  <a:schemeClr val="dk1"/>
                </a:solidFill>
                <a:latin typeface="Calibri"/>
                <a:ea typeface="Calibri"/>
                <a:cs typeface="Calibri"/>
                <a:sym typeface="Calibri"/>
              </a:rPr>
              <a:t>Location of the Company: Kanpur</a:t>
            </a:r>
            <a:endParaRPr dirty="0"/>
          </a:p>
          <a:p>
            <a:pPr algn="ctr"/>
            <a:r>
              <a:rPr lang="en-IN" dirty="0">
                <a:solidFill>
                  <a:schemeClr val="dk1"/>
                </a:solidFill>
                <a:latin typeface="Calibri"/>
                <a:ea typeface="Calibri"/>
                <a:cs typeface="Calibri"/>
                <a:sym typeface="Calibri"/>
              </a:rPr>
              <a:t>DIPP No: </a:t>
            </a:r>
            <a:r>
              <a:rPr lang="en-IN" dirty="0" smtClean="0">
                <a:solidFill>
                  <a:schemeClr val="dk1"/>
                </a:solidFill>
                <a:latin typeface="Calibri"/>
                <a:ea typeface="Calibri"/>
                <a:cs typeface="Calibri"/>
                <a:sym typeface="Calibri"/>
              </a:rPr>
              <a:t>187685</a:t>
            </a:r>
            <a:endParaRPr dirty="0"/>
          </a:p>
        </p:txBody>
      </p:sp>
      <p:sp>
        <p:nvSpPr>
          <p:cNvPr id="8" name="Google Shape;93;p1"/>
          <p:cNvSpPr/>
          <p:nvPr/>
        </p:nvSpPr>
        <p:spPr>
          <a:xfrm>
            <a:off x="7158421" y="2528025"/>
            <a:ext cx="1165034" cy="1127479"/>
          </a:xfrm>
          <a:prstGeom prst="rect">
            <a:avLst/>
          </a:prstGeom>
          <a:no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r>
              <a:rPr lang="en-IN">
                <a:solidFill>
                  <a:schemeClr val="dk1"/>
                </a:solidFill>
                <a:latin typeface="Calibri"/>
                <a:ea typeface="Calibri"/>
                <a:cs typeface="Calibri"/>
                <a:sym typeface="Calibri"/>
              </a:rPr>
              <a:t>Applicant Photo</a:t>
            </a:r>
            <a:endParaRPr>
              <a:solidFill>
                <a:schemeClr val="dk1"/>
              </a:solidFill>
              <a:latin typeface="Calibri"/>
              <a:ea typeface="Calibri"/>
              <a:cs typeface="Calibri"/>
              <a:sym typeface="Calibri"/>
            </a:endParaRPr>
          </a:p>
        </p:txBody>
      </p:sp>
      <p:sp>
        <p:nvSpPr>
          <p:cNvPr id="9" name="Google Shape;94;p1"/>
          <p:cNvSpPr txBox="1"/>
          <p:nvPr/>
        </p:nvSpPr>
        <p:spPr>
          <a:xfrm>
            <a:off x="3343529" y="243500"/>
            <a:ext cx="2454075" cy="288510"/>
          </a:xfrm>
          <a:prstGeom prst="rect">
            <a:avLst/>
          </a:prstGeom>
          <a:noFill/>
          <a:ln>
            <a:noFill/>
          </a:ln>
        </p:spPr>
        <p:txBody>
          <a:bodyPr spcFirstLastPara="1" wrap="square" lIns="68569" tIns="34275" rIns="68569" bIns="34275" anchor="t" anchorCtr="0">
            <a:spAutoFit/>
          </a:bodyPr>
          <a:lstStyle/>
          <a:p>
            <a:pPr algn="ctr"/>
            <a:r>
              <a:rPr lang="en-IN" dirty="0">
                <a:solidFill>
                  <a:schemeClr val="dk1"/>
                </a:solidFill>
                <a:latin typeface="Calibri"/>
                <a:ea typeface="Calibri"/>
                <a:cs typeface="Calibri"/>
                <a:sym typeface="Calibri"/>
              </a:rPr>
              <a:t>Programme Name: </a:t>
            </a:r>
            <a:r>
              <a:rPr lang="en-IN" sz="900" b="1" dirty="0">
                <a:solidFill>
                  <a:srgbClr val="202124"/>
                </a:solidFill>
                <a:highlight>
                  <a:srgbClr val="FFFFFF"/>
                </a:highlight>
                <a:latin typeface="Roboto"/>
                <a:ea typeface="Roboto"/>
                <a:cs typeface="Roboto"/>
                <a:sym typeface="Roboto"/>
              </a:rPr>
              <a:t>NAVODAYA</a:t>
            </a:r>
            <a:endParaRPr sz="900" b="1" dirty="0">
              <a:solidFill>
                <a:srgbClr val="202124"/>
              </a:solidFill>
              <a:highlight>
                <a:srgbClr val="FFFFFF"/>
              </a:highlight>
              <a:latin typeface="Roboto"/>
              <a:ea typeface="Roboto"/>
              <a:cs typeface="Roboto"/>
              <a:sym typeface="Calibri"/>
            </a:endParaRPr>
          </a:p>
        </p:txBody>
      </p:sp>
      <p:sp>
        <p:nvSpPr>
          <p:cNvPr id="10" name="Google Shape;92;p1"/>
          <p:cNvSpPr txBox="1"/>
          <p:nvPr/>
        </p:nvSpPr>
        <p:spPr>
          <a:xfrm>
            <a:off x="6830097" y="3722410"/>
            <a:ext cx="1821680" cy="930994"/>
          </a:xfrm>
          <a:prstGeom prst="rect">
            <a:avLst/>
          </a:prstGeom>
          <a:noFill/>
          <a:ln>
            <a:noFill/>
          </a:ln>
        </p:spPr>
        <p:txBody>
          <a:bodyPr spcFirstLastPara="1" wrap="square" lIns="68569" tIns="34275" rIns="68569" bIns="34275" anchor="t" anchorCtr="0">
            <a:spAutoFit/>
          </a:bodyPr>
          <a:lstStyle/>
          <a:p>
            <a:pPr algn="ctr"/>
            <a:r>
              <a:rPr lang="en-US" dirty="0" err="1">
                <a:solidFill>
                  <a:schemeClr val="dk1"/>
                </a:solidFill>
                <a:latin typeface="Calibri"/>
                <a:ea typeface="Calibri"/>
                <a:cs typeface="Calibri"/>
                <a:sym typeface="Calibri"/>
              </a:rPr>
              <a:t>B.Tech</a:t>
            </a:r>
            <a:r>
              <a:rPr lang="en-US" dirty="0">
                <a:solidFill>
                  <a:schemeClr val="dk1"/>
                </a:solidFill>
                <a:latin typeface="Calibri"/>
                <a:ea typeface="Calibri"/>
                <a:cs typeface="Calibri"/>
                <a:sym typeface="Calibri"/>
              </a:rPr>
              <a:t>. Master of  Extension and Rural Development </a:t>
            </a:r>
          </a:p>
          <a:p>
            <a:pPr algn="ctr"/>
            <a:r>
              <a:rPr lang="en-US" dirty="0">
                <a:solidFill>
                  <a:schemeClr val="dk1"/>
                </a:solidFill>
                <a:latin typeface="Calibri"/>
                <a:ea typeface="Calibri"/>
                <a:cs typeface="Calibri"/>
                <a:sym typeface="Calibri"/>
              </a:rPr>
              <a:t>Lab to Land Scholar </a:t>
            </a:r>
            <a:endParaRPr dirty="0"/>
          </a:p>
        </p:txBody>
      </p:sp>
      <p:pic>
        <p:nvPicPr>
          <p:cNvPr id="11" name="Picture 10" descr="C:\Users\Rakesh Gupta\Downloads\WhatsApp Image 2025-10-31 at 11.53.56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246" y="2515686"/>
            <a:ext cx="1158118" cy="113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5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66;p14">
            <a:extLst>
              <a:ext uri="{FF2B5EF4-FFF2-40B4-BE49-F238E27FC236}">
                <a16:creationId xmlns="" xmlns:a16="http://schemas.microsoft.com/office/drawing/2014/main" id="{51E31C93-DFB5-BE4A-830E-79EECA191B6B}"/>
              </a:ext>
            </a:extLst>
          </p:cNvPr>
          <p:cNvSpPr/>
          <p:nvPr/>
        </p:nvSpPr>
        <p:spPr>
          <a:xfrm>
            <a:off x="0" y="9331"/>
            <a:ext cx="9156600" cy="5139525"/>
          </a:xfrm>
          <a:prstGeom prst="rect">
            <a:avLst/>
          </a:prstGeom>
          <a:solidFill>
            <a:srgbClr val="F3F3F3"/>
          </a:solidFill>
          <a:ln>
            <a:noFill/>
          </a:ln>
        </p:spPr>
        <p:txBody>
          <a:bodyPr spcFirstLastPara="1" wrap="square" lIns="91425" tIns="91425" rIns="91425" bIns="91425" anchor="ctr" anchorCtr="0">
            <a:noAutofit/>
          </a:bodyPr>
          <a:lstStyle/>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a:p>
        </p:txBody>
      </p:sp>
      <p:sp>
        <p:nvSpPr>
          <p:cNvPr id="109" name="Google Shape;109;p18"/>
          <p:cNvSpPr txBox="1"/>
          <p:nvPr/>
        </p:nvSpPr>
        <p:spPr>
          <a:xfrm>
            <a:off x="388825" y="510150"/>
            <a:ext cx="3666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rgbClr val="002060"/>
                </a:solidFill>
                <a:latin typeface="Poppins"/>
                <a:ea typeface="Poppins"/>
                <a:cs typeface="Poppins"/>
                <a:sym typeface="Poppins"/>
              </a:rPr>
              <a:t>Revenue</a:t>
            </a:r>
            <a:endParaRPr sz="2500" b="1" dirty="0">
              <a:solidFill>
                <a:srgbClr val="002060"/>
              </a:solidFill>
              <a:latin typeface="Poppins"/>
              <a:ea typeface="Poppins"/>
              <a:cs typeface="Poppins"/>
              <a:sym typeface="Poppins"/>
            </a:endParaRPr>
          </a:p>
        </p:txBody>
      </p:sp>
      <p:sp>
        <p:nvSpPr>
          <p:cNvPr id="110" name="Google Shape;110;p18"/>
          <p:cNvSpPr txBox="1"/>
          <p:nvPr/>
        </p:nvSpPr>
        <p:spPr>
          <a:xfrm>
            <a:off x="566575" y="1188675"/>
            <a:ext cx="61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1" name="Google Shape;111;p18"/>
          <p:cNvSpPr txBox="1"/>
          <p:nvPr/>
        </p:nvSpPr>
        <p:spPr>
          <a:xfrm>
            <a:off x="209532" y="1033211"/>
            <a:ext cx="4222509" cy="3693288"/>
          </a:xfrm>
          <a:prstGeom prst="rect">
            <a:avLst/>
          </a:prstGeom>
          <a:noFill/>
          <a:ln>
            <a:noFill/>
          </a:ln>
        </p:spPr>
        <p:txBody>
          <a:bodyPr spcFirstLastPara="1" wrap="square" lIns="91425" tIns="91425" rIns="91425" bIns="91425" anchor="t" anchorCtr="0">
            <a:spAutoFit/>
          </a:bodyPr>
          <a:lstStyle/>
          <a:p>
            <a:r>
              <a:rPr lang="en-US" sz="1200" b="1" u="sng" dirty="0" smtClean="0"/>
              <a:t>Business </a:t>
            </a:r>
            <a:r>
              <a:rPr lang="en-US" sz="1200" b="1" u="sng" dirty="0"/>
              <a:t>Model</a:t>
            </a:r>
            <a:endParaRPr lang="en-US" sz="1200" dirty="0"/>
          </a:p>
          <a:p>
            <a:pPr marL="171450" indent="-171450" algn="just">
              <a:buFont typeface="Arial" pitchFamily="34" charset="0"/>
              <a:buChar char="•"/>
            </a:pPr>
            <a:r>
              <a:rPr lang="en-US" sz="1200" dirty="0"/>
              <a:t>Engaging the communities creates huge opportunities for employment as well as enterprise of the local communities. </a:t>
            </a:r>
            <a:endParaRPr lang="en-US" sz="1200" dirty="0" smtClean="0"/>
          </a:p>
          <a:p>
            <a:pPr marL="171450" indent="-171450" algn="just">
              <a:buFont typeface="Arial" pitchFamily="34" charset="0"/>
              <a:buChar char="•"/>
            </a:pPr>
            <a:r>
              <a:rPr lang="en-US" sz="1200" dirty="0" smtClean="0"/>
              <a:t>It </a:t>
            </a:r>
            <a:r>
              <a:rPr lang="en-US" sz="1200" dirty="0"/>
              <a:t>can be further connected with the market with Quality products and services including farms and cattle shed units.  </a:t>
            </a:r>
            <a:endParaRPr lang="en-US" sz="1200" dirty="0" smtClean="0"/>
          </a:p>
          <a:p>
            <a:pPr marL="171450" indent="-171450" algn="just">
              <a:buFont typeface="Arial" pitchFamily="34" charset="0"/>
              <a:buChar char="•"/>
            </a:pPr>
            <a:r>
              <a:rPr lang="en-US" sz="1200" dirty="0" smtClean="0"/>
              <a:t>Our </a:t>
            </a:r>
            <a:r>
              <a:rPr lang="en-US" sz="1200" dirty="0"/>
              <a:t>approach is to partner with RSETIs, expert groups and professionals. </a:t>
            </a:r>
            <a:endParaRPr lang="en-US" sz="1200" dirty="0" smtClean="0"/>
          </a:p>
          <a:p>
            <a:pPr marL="171450" indent="-171450" algn="just">
              <a:buFont typeface="Arial" pitchFamily="34" charset="0"/>
              <a:buChar char="•"/>
            </a:pPr>
            <a:r>
              <a:rPr lang="en-US" sz="1200" dirty="0" smtClean="0"/>
              <a:t>Altogether </a:t>
            </a:r>
            <a:r>
              <a:rPr lang="en-US" sz="1200" dirty="0"/>
              <a:t>we are working in domains of project management and marketing services for organic farming groups and FPOs. </a:t>
            </a:r>
            <a:endParaRPr lang="en-US" sz="1200" dirty="0" smtClean="0"/>
          </a:p>
          <a:p>
            <a:pPr marL="171450" indent="-171450" algn="just">
              <a:buFont typeface="Arial" pitchFamily="34" charset="0"/>
              <a:buChar char="•"/>
            </a:pPr>
            <a:r>
              <a:rPr lang="en-US" sz="1200" dirty="0" smtClean="0"/>
              <a:t>In </a:t>
            </a:r>
            <a:r>
              <a:rPr lang="en-US" sz="1200" dirty="0"/>
              <a:t>order to support the farming communities we offer our marketing and project management services for business development of local </a:t>
            </a:r>
            <a:r>
              <a:rPr lang="en-US" sz="1200" dirty="0" smtClean="0"/>
              <a:t>communities. That’s how We are following VOCAL for LOCAL.</a:t>
            </a:r>
          </a:p>
          <a:p>
            <a:pPr marL="171450" indent="-171450" algn="just">
              <a:buFont typeface="Arial" pitchFamily="34" charset="0"/>
              <a:buChar char="•"/>
            </a:pPr>
            <a:r>
              <a:rPr lang="en-US" sz="1200" dirty="0" smtClean="0"/>
              <a:t>Quality </a:t>
            </a:r>
            <a:r>
              <a:rPr lang="en-US" sz="1200" dirty="0"/>
              <a:t>improvement, technology upgrades, water management, crop level business activities are next avenues of resources generation.</a:t>
            </a:r>
            <a:endParaRPr sz="1200" dirty="0">
              <a:solidFill>
                <a:schemeClr val="dk1"/>
              </a:solidFill>
              <a:latin typeface="Poppins"/>
              <a:ea typeface="Poppins"/>
              <a:cs typeface="Poppins"/>
              <a:sym typeface="Poppins"/>
            </a:endParaRPr>
          </a:p>
        </p:txBody>
      </p:sp>
      <p:sp>
        <p:nvSpPr>
          <p:cNvPr id="112" name="Google Shape;112;p18"/>
          <p:cNvSpPr/>
          <p:nvPr/>
        </p:nvSpPr>
        <p:spPr>
          <a:xfrm>
            <a:off x="0" y="611550"/>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p:cNvGrpSpPr/>
          <p:nvPr/>
        </p:nvGrpSpPr>
        <p:grpSpPr>
          <a:xfrm>
            <a:off x="7825244" y="58219"/>
            <a:ext cx="1234673" cy="792871"/>
            <a:chOff x="7825244" y="58219"/>
            <a:chExt cx="1234673" cy="792871"/>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pic>
        <p:nvPicPr>
          <p:cNvPr id="10" name="Picture 9">
            <a:extLst>
              <a:ext uri="{FF2B5EF4-FFF2-40B4-BE49-F238E27FC236}">
                <a16:creationId xmlns:a16="http://schemas.microsoft.com/office/drawing/2014/main" xmlns="" xmlns:lc="http://schemas.openxmlformats.org/drawingml/2006/lockedCanvas" id="{EC6AFD1B-B395-BE75-9E83-900187E32F08}"/>
              </a:ext>
            </a:extLst>
          </p:cNvPr>
          <p:cNvPicPr>
            <a:picLocks noChangeAspect="1"/>
          </p:cNvPicPr>
          <p:nvPr/>
        </p:nvPicPr>
        <p:blipFill>
          <a:blip r:embed="rId4"/>
          <a:srcRect/>
          <a:stretch>
            <a:fillRect/>
          </a:stretch>
        </p:blipFill>
        <p:spPr bwMode="auto">
          <a:xfrm>
            <a:off x="4416090" y="930570"/>
            <a:ext cx="4643827" cy="349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5" name="Google Shape;66;p14">
            <a:extLst>
              <a:ext uri="{FF2B5EF4-FFF2-40B4-BE49-F238E27FC236}">
                <a16:creationId xmlns="" xmlns:a16="http://schemas.microsoft.com/office/drawing/2014/main" id="{B92EFFCE-51F0-9049-B568-7BA979AE454A}"/>
              </a:ext>
            </a:extLst>
          </p:cNvPr>
          <p:cNvSpPr/>
          <p:nvPr/>
        </p:nvSpPr>
        <p:spPr>
          <a:xfrm>
            <a:off x="506075" y="485380"/>
            <a:ext cx="4264091" cy="2285608"/>
          </a:xfrm>
          <a:prstGeom prst="rect">
            <a:avLst/>
          </a:prstGeom>
          <a:solidFill>
            <a:srgbClr val="F3F3F3"/>
          </a:solidFill>
          <a:ln>
            <a:noFill/>
          </a:ln>
        </p:spPr>
        <p:txBody>
          <a:bodyPr spcFirstLastPara="1" wrap="square" lIns="91425" tIns="91425" rIns="91425" bIns="91425" anchor="ctr" anchorCtr="0">
            <a:noAutofit/>
          </a:bodyPr>
          <a:lstStyle/>
          <a:p>
            <a:pPr>
              <a:buNone/>
            </a:pPr>
            <a:r>
              <a:rPr lang="en-US" dirty="0"/>
              <a:t>Case UP: Cattle, cattle sheds and SHGs</a:t>
            </a:r>
          </a:p>
          <a:p>
            <a:pPr>
              <a:buNone/>
            </a:pPr>
            <a:r>
              <a:rPr lang="en-US" dirty="0"/>
              <a:t>Numbers at a glance…</a:t>
            </a:r>
          </a:p>
          <a:p>
            <a:r>
              <a:rPr lang="en-US" dirty="0"/>
              <a:t>Number of State Sponsored Cattle sheds: </a:t>
            </a:r>
            <a:r>
              <a:rPr lang="en-US" dirty="0" smtClean="0"/>
              <a:t>7000</a:t>
            </a:r>
            <a:endParaRPr lang="en-US" dirty="0"/>
          </a:p>
          <a:p>
            <a:r>
              <a:rPr lang="en-US" dirty="0"/>
              <a:t>Number of Cattle accommodated: 1200000</a:t>
            </a:r>
          </a:p>
          <a:p>
            <a:r>
              <a:rPr lang="en-US" dirty="0"/>
              <a:t>Number of people listed into SHGs : 3.5 </a:t>
            </a:r>
            <a:r>
              <a:rPr lang="en-US" dirty="0" err="1"/>
              <a:t>crores</a:t>
            </a:r>
            <a:endParaRPr lang="en-US" dirty="0"/>
          </a:p>
          <a:p>
            <a:r>
              <a:rPr lang="en-US" dirty="0"/>
              <a:t>Average Expense per cattle per day: </a:t>
            </a:r>
            <a:r>
              <a:rPr lang="en-US" dirty="0" err="1"/>
              <a:t>Rs</a:t>
            </a:r>
            <a:r>
              <a:rPr lang="en-US" dirty="0"/>
              <a:t>. 50/-</a:t>
            </a:r>
          </a:p>
          <a:p>
            <a:r>
              <a:rPr lang="en-US" dirty="0"/>
              <a:t>Care taker deployed : per capita 25 cattle (</a:t>
            </a:r>
            <a:r>
              <a:rPr lang="en-US" dirty="0" err="1"/>
              <a:t>Approx</a:t>
            </a:r>
            <a:r>
              <a:rPr lang="en-US" dirty="0"/>
              <a:t>)</a:t>
            </a:r>
          </a:p>
          <a:p>
            <a:r>
              <a:rPr lang="en-US" dirty="0"/>
              <a:t>Potential additional deployment : 50000 nos.</a:t>
            </a:r>
          </a:p>
          <a:p>
            <a:r>
              <a:rPr lang="en-US" dirty="0"/>
              <a:t>Potential self employment : 200000 nos.</a:t>
            </a:r>
          </a:p>
        </p:txBody>
      </p:sp>
      <p:sp>
        <p:nvSpPr>
          <p:cNvPr id="102" name="Google Shape;102;p17"/>
          <p:cNvSpPr txBox="1"/>
          <p:nvPr/>
        </p:nvSpPr>
        <p:spPr>
          <a:xfrm>
            <a:off x="303765" y="75037"/>
            <a:ext cx="3666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rgbClr val="002060"/>
                </a:solidFill>
                <a:latin typeface="Poppins"/>
                <a:ea typeface="Poppins"/>
                <a:cs typeface="Poppins"/>
                <a:sym typeface="Poppins"/>
              </a:rPr>
              <a:t>Marketing</a:t>
            </a:r>
            <a:endParaRPr sz="2500" b="1" dirty="0">
              <a:solidFill>
                <a:srgbClr val="002060"/>
              </a:solidFill>
              <a:latin typeface="Poppins"/>
              <a:ea typeface="Poppins"/>
              <a:cs typeface="Poppins"/>
              <a:sym typeface="Poppins"/>
            </a:endParaRPr>
          </a:p>
        </p:txBody>
      </p:sp>
      <p:sp>
        <p:nvSpPr>
          <p:cNvPr id="103" name="Google Shape;103;p17"/>
          <p:cNvSpPr txBox="1"/>
          <p:nvPr/>
        </p:nvSpPr>
        <p:spPr>
          <a:xfrm>
            <a:off x="211048" y="2827910"/>
            <a:ext cx="8737007" cy="22251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smtClean="0">
                <a:solidFill>
                  <a:schemeClr val="dk1"/>
                </a:solidFill>
                <a:latin typeface="Poppins"/>
                <a:ea typeface="Poppins"/>
                <a:cs typeface="Poppins"/>
                <a:sym typeface="Poppins"/>
              </a:rPr>
              <a:t>Our business model is B2G with focus on community engagement. </a:t>
            </a: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smtClean="0">
                <a:solidFill>
                  <a:schemeClr val="dk1"/>
                </a:solidFill>
                <a:latin typeface="Poppins"/>
                <a:ea typeface="Poppins"/>
                <a:cs typeface="Poppins"/>
                <a:sym typeface="Poppins"/>
              </a:rPr>
              <a:t>Creating awareness for Compliances and policies among Self Help Groups </a:t>
            </a:r>
            <a:r>
              <a:rPr lang="en-GB" sz="1200" dirty="0" err="1" smtClean="0">
                <a:solidFill>
                  <a:schemeClr val="dk1"/>
                </a:solidFill>
                <a:latin typeface="Poppins"/>
                <a:ea typeface="Poppins"/>
                <a:cs typeface="Poppins"/>
                <a:sym typeface="Poppins"/>
              </a:rPr>
              <a:t>Groups</a:t>
            </a:r>
            <a:r>
              <a:rPr lang="en-GB" sz="1200" dirty="0" smtClean="0">
                <a:solidFill>
                  <a:schemeClr val="dk1"/>
                </a:solidFill>
                <a:latin typeface="Poppins"/>
                <a:ea typeface="Poppins"/>
                <a:cs typeface="Poppins"/>
                <a:sym typeface="Poppins"/>
              </a:rPr>
              <a:t> and FPOs as producer and service provider </a:t>
            </a: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smtClean="0">
                <a:solidFill>
                  <a:schemeClr val="dk1"/>
                </a:solidFill>
                <a:latin typeface="Poppins"/>
                <a:ea typeface="Poppins"/>
                <a:cs typeface="Poppins"/>
                <a:sym typeface="Poppins"/>
              </a:rPr>
              <a:t>Development of a website with special focus on block chain and green fodder management for cattle shed units and organic farmers.</a:t>
            </a:r>
            <a:endParaRPr lang="en-GB"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US" sz="1200" dirty="0" smtClean="0"/>
              <a:t>Large </a:t>
            </a:r>
            <a:r>
              <a:rPr lang="en-US" sz="1200" dirty="0"/>
              <a:t>number of farmers are suffering from the chaos of stray cattle as well as the cattle itself require sustainable solution. This situation lead by state government concluded into more than 6000 cattle shed based shelter.  That's how a huge infrastructure is created all across the Uttar Pradesh. This </a:t>
            </a:r>
            <a:r>
              <a:rPr lang="en-US" sz="1200" dirty="0" err="1"/>
              <a:t>organised</a:t>
            </a:r>
            <a:r>
              <a:rPr lang="en-US" sz="1200" dirty="0"/>
              <a:t> system has bred number of opportunities for local communities. All along with the opportunities thousands of farmers are supported by the </a:t>
            </a:r>
            <a:r>
              <a:rPr lang="en-US" sz="1200" dirty="0" smtClean="0"/>
              <a:t>government to </a:t>
            </a:r>
            <a:r>
              <a:rPr lang="en-US" sz="1200" dirty="0"/>
              <a:t>cultivate organic farm produce. Thousands of hectare farmland are planned to be converted into organic farms. All these opportunities need to be integrated into ecosystem of self employment.</a:t>
            </a:r>
          </a:p>
        </p:txBody>
      </p:sp>
      <p:sp>
        <p:nvSpPr>
          <p:cNvPr id="104" name="Google Shape;104;p17"/>
          <p:cNvSpPr/>
          <p:nvPr/>
        </p:nvSpPr>
        <p:spPr>
          <a:xfrm>
            <a:off x="0" y="611550"/>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p:cNvGrpSpPr/>
          <p:nvPr/>
        </p:nvGrpSpPr>
        <p:grpSpPr>
          <a:xfrm>
            <a:off x="7825244" y="58219"/>
            <a:ext cx="1234673" cy="792871"/>
            <a:chOff x="7825244" y="58219"/>
            <a:chExt cx="1234673" cy="792871"/>
          </a:xfrm>
        </p:grpSpPr>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
        <p:nvSpPr>
          <p:cNvPr id="3" name="Rectangle 2"/>
          <p:cNvSpPr/>
          <p:nvPr/>
        </p:nvSpPr>
        <p:spPr>
          <a:xfrm>
            <a:off x="4835323" y="453855"/>
            <a:ext cx="2989921" cy="523220"/>
          </a:xfrm>
          <a:prstGeom prst="rect">
            <a:avLst/>
          </a:prstGeom>
        </p:spPr>
        <p:txBody>
          <a:bodyPr wrap="none">
            <a:spAutoFit/>
          </a:bodyPr>
          <a:lstStyle/>
          <a:p>
            <a:r>
              <a:rPr lang="en-US" dirty="0">
                <a:hlinkClick r:id="rId4"/>
              </a:rPr>
              <a:t>https://</a:t>
            </a:r>
            <a:r>
              <a:rPr lang="en-US" dirty="0" smtClean="0">
                <a:hlinkClick r:id="rId4"/>
              </a:rPr>
              <a:t>goshala.substack.com/p/be8</a:t>
            </a:r>
            <a:endParaRPr lang="en-US" dirty="0" smtClean="0"/>
          </a:p>
          <a:p>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0" r="18910" b="12284"/>
          <a:stretch/>
        </p:blipFill>
        <p:spPr bwMode="auto">
          <a:xfrm>
            <a:off x="4579552" y="849900"/>
            <a:ext cx="3974841" cy="218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278" y="445025"/>
            <a:ext cx="4487021" cy="572700"/>
          </a:xfrm>
        </p:spPr>
        <p:txBody>
          <a:bodyPr>
            <a:noAutofit/>
          </a:bodyPr>
          <a:lstStyle/>
          <a:p>
            <a:r>
              <a:rPr lang="en-US" sz="2000" dirty="0" smtClean="0"/>
              <a:t>Demonstrating Organic Food Products at CSJM University in alliance with associates</a:t>
            </a:r>
            <a:endParaRPr lang="en-US" sz="2000" dirty="0"/>
          </a:p>
        </p:txBody>
      </p:sp>
      <p:sp>
        <p:nvSpPr>
          <p:cNvPr id="3" name="Text Placeholder 2"/>
          <p:cNvSpPr>
            <a:spLocks noGrp="1"/>
          </p:cNvSpPr>
          <p:nvPr>
            <p:ph type="body" idx="1"/>
          </p:nvPr>
        </p:nvSpPr>
        <p:spPr/>
        <p:txBody>
          <a:bodyPr/>
          <a:lstStyle/>
          <a:p>
            <a:endParaRPr lang="en-US" dirty="0"/>
          </a:p>
        </p:txBody>
      </p:sp>
      <p:pic>
        <p:nvPicPr>
          <p:cNvPr id="2050" name="Picture 2" descr="H:\Rakesh\OBC and Gaushala\Marquee\Godhan\whatsapp\WhatsApp Image 2024-09-27 at 5.28.58 PM.jpeg"/>
          <p:cNvPicPr>
            <a:picLocks noChangeAspect="1" noChangeArrowheads="1"/>
          </p:cNvPicPr>
          <p:nvPr/>
        </p:nvPicPr>
        <p:blipFill rotWithShape="1">
          <a:blip r:embed="rId2">
            <a:extLst>
              <a:ext uri="{28A0092B-C50C-407E-A947-70E740481C1C}">
                <a14:useLocalDpi xmlns:a14="http://schemas.microsoft.com/office/drawing/2010/main" val="0"/>
              </a:ext>
            </a:extLst>
          </a:blip>
          <a:srcRect l="10416" r="10119"/>
          <a:stretch/>
        </p:blipFill>
        <p:spPr bwMode="auto">
          <a:xfrm>
            <a:off x="4655976" y="1485900"/>
            <a:ext cx="381997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Rakesh\OBC and Gaushala\Marquee\Godhan\whatsapp\WhatsApp Image 2024-09-28 at 6.43.26 PM.jpe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0397" y="382165"/>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Rakesh\OBC and Gaushala\Marquee\Godhan\whatsapp\WhatsApp Image 2024-09-28 at 6.43.26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6935450"/>
            <a:ext cx="54864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6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0" y="221080"/>
            <a:ext cx="2043404" cy="4705483"/>
          </a:xfrm>
        </p:spPr>
        <p:txBody>
          <a:bodyPr>
            <a:noAutofit/>
          </a:bodyPr>
          <a:lstStyle/>
          <a:p>
            <a:r>
              <a:rPr lang="en-US" sz="1600" dirty="0"/>
              <a:t>At Convocation </a:t>
            </a:r>
            <a:r>
              <a:rPr lang="en-US" sz="1600" dirty="0" smtClean="0"/>
              <a:t>Inspected  and </a:t>
            </a:r>
            <a:r>
              <a:rPr lang="en-US" sz="1600" dirty="0" err="1" smtClean="0"/>
              <a:t>oblidged</a:t>
            </a:r>
            <a:r>
              <a:rPr lang="en-US" sz="1600" dirty="0" smtClean="0"/>
              <a:t> with grace of </a:t>
            </a:r>
            <a:r>
              <a:rPr lang="en-US" sz="1600" dirty="0" err="1" smtClean="0"/>
              <a:t>Honourable</a:t>
            </a:r>
            <a:r>
              <a:rPr lang="en-US" sz="1600" dirty="0" smtClean="0"/>
              <a:t> </a:t>
            </a:r>
            <a:r>
              <a:rPr lang="en-US" sz="1600" dirty="0" err="1" smtClean="0"/>
              <a:t>dignitiaries</a:t>
            </a:r>
            <a:r>
              <a:rPr lang="en-US" sz="1600" dirty="0" smtClean="0"/>
              <a:t> including </a:t>
            </a:r>
            <a:r>
              <a:rPr lang="en-US" sz="1600" dirty="0" err="1" smtClean="0"/>
              <a:t>honourable</a:t>
            </a:r>
            <a:r>
              <a:rPr lang="en-US" sz="1600" dirty="0" smtClean="0"/>
              <a:t>:  </a:t>
            </a:r>
            <a:br>
              <a:rPr lang="en-US" sz="1600" dirty="0" smtClean="0"/>
            </a:br>
            <a:r>
              <a:rPr lang="en-US" sz="1600" dirty="0"/>
              <a:t/>
            </a:r>
            <a:br>
              <a:rPr lang="en-US" sz="1600" dirty="0"/>
            </a:br>
            <a:r>
              <a:rPr lang="en-US" sz="1600" dirty="0" smtClean="0"/>
              <a:t>Governor UP  </a:t>
            </a:r>
            <a:br>
              <a:rPr lang="en-US" sz="1600" dirty="0" smtClean="0"/>
            </a:br>
            <a:r>
              <a:rPr lang="en-US" sz="1600" dirty="0" smtClean="0"/>
              <a:t>Vice Chancellor CSJM University, Director AICTE,</a:t>
            </a:r>
            <a:br>
              <a:rPr lang="en-US" sz="1600" dirty="0" smtClean="0"/>
            </a:br>
            <a:r>
              <a:rPr lang="en-US" sz="1600" dirty="0" smtClean="0"/>
              <a:t>MP from Kanpur, Speaker UP State Assembly, </a:t>
            </a:r>
            <a:br>
              <a:rPr lang="en-US" sz="1600" dirty="0" smtClean="0"/>
            </a:br>
            <a:r>
              <a:rPr lang="en-US" sz="1600" dirty="0" smtClean="0"/>
              <a:t>Minister Higher Education, UP</a:t>
            </a:r>
            <a:br>
              <a:rPr lang="en-US" sz="1600" dirty="0" smtClean="0"/>
            </a:br>
            <a:r>
              <a:rPr lang="en-US" sz="1600" dirty="0"/>
              <a:t>Mayor from Kanpur </a:t>
            </a:r>
            <a:r>
              <a:rPr lang="en-US" sz="1600" dirty="0" smtClean="0"/>
              <a:t/>
            </a:r>
            <a:br>
              <a:rPr lang="en-US" sz="1600" dirty="0" smtClean="0"/>
            </a:br>
            <a:r>
              <a:rPr lang="en-US" sz="1600" dirty="0" smtClean="0"/>
              <a:t>DM </a:t>
            </a:r>
            <a:r>
              <a:rPr lang="en-US" sz="1600" dirty="0"/>
              <a:t>Kanpur</a:t>
            </a:r>
            <a:r>
              <a:rPr lang="en-US" sz="1600" dirty="0" smtClean="0"/>
              <a:t/>
            </a:r>
            <a:br>
              <a:rPr lang="en-US" sz="1600" dirty="0" smtClean="0"/>
            </a:br>
            <a:r>
              <a:rPr lang="en-US" sz="1600" dirty="0" smtClean="0"/>
              <a:t>CDO from Kanpur</a:t>
            </a:r>
            <a:br>
              <a:rPr lang="en-US" sz="1600" dirty="0" smtClean="0"/>
            </a:br>
            <a:endParaRPr lang="en-US" sz="1600" dirty="0"/>
          </a:p>
        </p:txBody>
      </p:sp>
      <p:pic>
        <p:nvPicPr>
          <p:cNvPr id="4" name="Picture 2"/>
          <p:cNvPicPr>
            <a:picLocks noChangeAspect="1" noChangeArrowheads="1"/>
          </p:cNvPicPr>
          <p:nvPr/>
        </p:nvPicPr>
        <p:blipFill>
          <a:blip r:embed="rId2"/>
          <a:srcRect/>
          <a:stretch>
            <a:fillRect/>
          </a:stretch>
        </p:blipFill>
        <p:spPr bwMode="auto">
          <a:xfrm>
            <a:off x="2202024" y="376327"/>
            <a:ext cx="6941976" cy="5029200"/>
          </a:xfrm>
          <a:prstGeom prst="rect">
            <a:avLst/>
          </a:prstGeom>
          <a:noFill/>
          <a:ln w="9525">
            <a:noFill/>
            <a:miter lim="800000"/>
            <a:headEnd/>
            <a:tailEnd/>
          </a:ln>
          <a:effectLst/>
        </p:spPr>
      </p:pic>
    </p:spTree>
    <p:extLst>
      <p:ext uri="{BB962C8B-B14F-4D97-AF65-F5344CB8AC3E}">
        <p14:creationId xmlns:p14="http://schemas.microsoft.com/office/powerpoint/2010/main" val="278052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6" name="Google Shape;66;p14">
            <a:extLst>
              <a:ext uri="{FF2B5EF4-FFF2-40B4-BE49-F238E27FC236}">
                <a16:creationId xmlns="" xmlns:a16="http://schemas.microsoft.com/office/drawing/2014/main" id="{B292D72F-049F-8248-AF42-0E59DECCB0E2}"/>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p:nvPr/>
        </p:nvSpPr>
        <p:spPr>
          <a:xfrm>
            <a:off x="508200" y="0"/>
            <a:ext cx="809164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002060"/>
                </a:solidFill>
                <a:latin typeface="Poppins"/>
                <a:ea typeface="Poppins"/>
                <a:cs typeface="Poppins"/>
                <a:sym typeface="Poppins"/>
              </a:rPr>
              <a:t>Milestones &amp; </a:t>
            </a:r>
            <a:r>
              <a:rPr lang="en-GB" sz="2000" b="1" dirty="0" smtClean="0">
                <a:solidFill>
                  <a:srgbClr val="002060"/>
                </a:solidFill>
                <a:latin typeface="Poppins"/>
                <a:ea typeface="Poppins"/>
                <a:cs typeface="Poppins"/>
                <a:sym typeface="Poppins"/>
              </a:rPr>
              <a:t>Timelines</a:t>
            </a:r>
            <a:endParaRPr sz="2000" b="1" dirty="0">
              <a:solidFill>
                <a:srgbClr val="002060"/>
              </a:solidFill>
              <a:latin typeface="Poppins"/>
              <a:ea typeface="Poppins"/>
              <a:cs typeface="Poppins"/>
              <a:sym typeface="Poppins"/>
            </a:endParaRPr>
          </a:p>
        </p:txBody>
      </p:sp>
      <p:sp>
        <p:nvSpPr>
          <p:cNvPr id="120" name="Google Shape;120;p19"/>
          <p:cNvSpPr/>
          <p:nvPr/>
        </p:nvSpPr>
        <p:spPr>
          <a:xfrm>
            <a:off x="43050" y="62906"/>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Table 2"/>
          <p:cNvGraphicFramePr>
            <a:graphicFrameLocks noGrp="1"/>
          </p:cNvGraphicFramePr>
          <p:nvPr>
            <p:extLst>
              <p:ext uri="{D42A27DB-BD31-4B8C-83A1-F6EECF244321}">
                <p14:modId xmlns:p14="http://schemas.microsoft.com/office/powerpoint/2010/main" val="3566507663"/>
              </p:ext>
            </p:extLst>
          </p:nvPr>
        </p:nvGraphicFramePr>
        <p:xfrm>
          <a:off x="465150" y="874545"/>
          <a:ext cx="7885220" cy="3962360"/>
        </p:xfrm>
        <a:graphic>
          <a:graphicData uri="http://schemas.openxmlformats.org/drawingml/2006/table">
            <a:tbl>
              <a:tblPr firstRow="1" firstCol="1" bandRow="1">
                <a:tableStyleId>{C7FF13C9-4C0E-4428-942F-2177AE8FFA44}</a:tableStyleId>
              </a:tblPr>
              <a:tblGrid>
                <a:gridCol w="1475793"/>
                <a:gridCol w="5523007"/>
                <a:gridCol w="886420"/>
              </a:tblGrid>
              <a:tr h="249143">
                <a:tc>
                  <a:txBody>
                    <a:bodyPr/>
                    <a:lstStyle/>
                    <a:p>
                      <a:pPr>
                        <a:lnSpc>
                          <a:spcPct val="107000"/>
                        </a:lnSpc>
                        <a:spcAft>
                          <a:spcPts val="0"/>
                        </a:spcAft>
                      </a:pPr>
                      <a:r>
                        <a:rPr lang="en-US" sz="1100" b="1" dirty="0">
                          <a:effectLst/>
                          <a:latin typeface="Poppins" panose="020B0604020202020204" charset="0"/>
                          <a:cs typeface="Poppins" panose="020B0604020202020204" charset="0"/>
                        </a:rPr>
                        <a:t>Milestone</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Action Point</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Term 1</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249143">
                <a:tc rowSpan="2">
                  <a:txBody>
                    <a:bodyPr/>
                    <a:lstStyle/>
                    <a:p>
                      <a:pPr>
                        <a:lnSpc>
                          <a:spcPct val="107000"/>
                        </a:lnSpc>
                        <a:spcAft>
                          <a:spcPts val="0"/>
                        </a:spcAft>
                      </a:pPr>
                      <a:r>
                        <a:rPr lang="en-US" sz="1100">
                          <a:effectLst/>
                          <a:latin typeface="Poppins" panose="020B0604020202020204" charset="0"/>
                          <a:cs typeface="Poppins" panose="020B0604020202020204" charset="0"/>
                        </a:rPr>
                        <a:t>Infrastructure Development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To develop the online web portal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dirty="0">
                          <a:solidFill>
                            <a:schemeClr val="bg1"/>
                          </a:solidFill>
                          <a:effectLst/>
                          <a:latin typeface="Poppins" panose="020B0604020202020204" charset="0"/>
                          <a:cs typeface="Poppins" panose="020B0604020202020204" charset="0"/>
                        </a:rPr>
                        <a:t> </a:t>
                      </a:r>
                      <a:endParaRPr lang="en-IN" sz="1100"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249143">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Purchase 01 unit chopper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dirty="0">
                          <a:solidFill>
                            <a:schemeClr val="bg1"/>
                          </a:solidFill>
                          <a:effectLst/>
                          <a:latin typeface="Poppins" panose="020B0604020202020204" charset="0"/>
                          <a:cs typeface="Poppins" panose="020B0604020202020204" charset="0"/>
                        </a:rPr>
                        <a:t> </a:t>
                      </a:r>
                      <a:endParaRPr lang="en-IN" sz="1100"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249143">
                <a:tc rowSpan="2">
                  <a:txBody>
                    <a:bodyPr/>
                    <a:lstStyle/>
                    <a:p>
                      <a:pPr>
                        <a:lnSpc>
                          <a:spcPct val="107000"/>
                        </a:lnSpc>
                        <a:spcAft>
                          <a:spcPts val="0"/>
                        </a:spcAft>
                      </a:pPr>
                      <a:r>
                        <a:rPr lang="en-US" sz="1100">
                          <a:effectLst/>
                          <a:latin typeface="Poppins" panose="020B0604020202020204" charset="0"/>
                          <a:cs typeface="Poppins" panose="020B0604020202020204" charset="0"/>
                        </a:rPr>
                        <a:t>Team Building</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To hire 02 full time operational executives</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dirty="0">
                          <a:solidFill>
                            <a:schemeClr val="bg1"/>
                          </a:solidFill>
                          <a:effectLst/>
                          <a:latin typeface="Poppins" panose="020B0604020202020204" charset="0"/>
                          <a:cs typeface="Poppins" panose="020B0604020202020204" charset="0"/>
                        </a:rPr>
                        <a:t> </a:t>
                      </a:r>
                      <a:endParaRPr lang="en-IN" sz="1100"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471574">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hire 2-3 interns for technical and marketing work</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dirty="0">
                          <a:solidFill>
                            <a:schemeClr val="bg1"/>
                          </a:solidFill>
                          <a:effectLst/>
                          <a:latin typeface="Poppins" panose="020B0604020202020204" charset="0"/>
                          <a:cs typeface="Poppins" panose="020B0604020202020204" charset="0"/>
                        </a:rPr>
                        <a:t> </a:t>
                      </a:r>
                      <a:endParaRPr lang="en-IN" sz="1100"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471574">
                <a:tc rowSpan="5">
                  <a:txBody>
                    <a:bodyPr/>
                    <a:lstStyle/>
                    <a:p>
                      <a:pPr>
                        <a:lnSpc>
                          <a:spcPct val="107000"/>
                        </a:lnSpc>
                        <a:spcAft>
                          <a:spcPts val="0"/>
                        </a:spcAft>
                      </a:pPr>
                      <a:r>
                        <a:rPr lang="en-US" sz="1100" dirty="0">
                          <a:effectLst/>
                          <a:latin typeface="Poppins" panose="020B0604020202020204" charset="0"/>
                          <a:cs typeface="Poppins" panose="020B0604020202020204" charset="0"/>
                        </a:rPr>
                        <a:t>Marketing, trails and R&amp;D</a:t>
                      </a:r>
                      <a:endParaRPr lang="en-IN" sz="1100"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To test the final green fodder product from the recognized lab/university/institute</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dirty="0">
                          <a:solidFill>
                            <a:schemeClr val="bg1"/>
                          </a:solidFill>
                          <a:effectLst/>
                          <a:latin typeface="Poppins" panose="020B0604020202020204" charset="0"/>
                          <a:cs typeface="Poppins" panose="020B0604020202020204" charset="0"/>
                        </a:rPr>
                        <a:t> </a:t>
                      </a:r>
                      <a:endParaRPr lang="en-IN" sz="1100"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471574">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conduct the meeting in the different villages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solidFill>
                            <a:schemeClr val="bg1"/>
                          </a:solidFill>
                          <a:effectLst/>
                          <a:latin typeface="Poppins" panose="020B0604020202020204" charset="0"/>
                          <a:cs typeface="Poppins" panose="020B0604020202020204" charset="0"/>
                        </a:rPr>
                        <a:t>12-15</a:t>
                      </a:r>
                      <a:endParaRPr lang="en-IN" sz="1100" b="1"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249143">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onboard the farmer for the raw material</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solidFill>
                            <a:schemeClr val="bg1"/>
                          </a:solidFill>
                          <a:effectLst/>
                          <a:latin typeface="Poppins" panose="020B0604020202020204" charset="0"/>
                          <a:cs typeface="Poppins" panose="020B0604020202020204" charset="0"/>
                        </a:rPr>
                        <a:t>50-70</a:t>
                      </a:r>
                      <a:endParaRPr lang="en-IN" sz="1100" b="1"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471574">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onboard the SHGs/FPOs for networking and promotion</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solidFill>
                            <a:schemeClr val="bg1"/>
                          </a:solidFill>
                          <a:effectLst/>
                          <a:latin typeface="Poppins" panose="020B0604020202020204" charset="0"/>
                          <a:cs typeface="Poppins" panose="020B0604020202020204" charset="0"/>
                        </a:rPr>
                        <a:t>2-4</a:t>
                      </a:r>
                      <a:endParaRPr lang="en-IN" sz="1100" b="1"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471574">
                <a:tc vMerge="1">
                  <a:txBody>
                    <a:bodyPr/>
                    <a:lstStyle/>
                    <a:p>
                      <a:endParaRPr lang="en-IN"/>
                    </a:p>
                  </a:txBody>
                  <a:tcPr/>
                </a:tc>
                <a:tc>
                  <a:txBody>
                    <a:bodyPr/>
                    <a:lstStyle/>
                    <a:p>
                      <a:pPr>
                        <a:lnSpc>
                          <a:spcPct val="107000"/>
                        </a:lnSpc>
                        <a:spcAft>
                          <a:spcPts val="0"/>
                        </a:spcAft>
                      </a:pPr>
                      <a:r>
                        <a:rPr lang="en-US" sz="1100">
                          <a:effectLst/>
                          <a:latin typeface="Poppins" panose="020B0604020202020204" charset="0"/>
                          <a:cs typeface="Poppins" panose="020B0604020202020204" charset="0"/>
                        </a:rPr>
                        <a:t>To participate and attend the Krishi Mela/Event</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solidFill>
                            <a:schemeClr val="bg1"/>
                          </a:solidFill>
                          <a:effectLst/>
                          <a:latin typeface="Poppins" panose="020B0604020202020204" charset="0"/>
                          <a:cs typeface="Poppins" panose="020B0604020202020204" charset="0"/>
                        </a:rPr>
                        <a:t>3-5</a:t>
                      </a:r>
                      <a:endParaRPr lang="en-IN" sz="1100" b="1"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r h="249143">
                <a:tc>
                  <a:txBody>
                    <a:bodyPr/>
                    <a:lstStyle/>
                    <a:p>
                      <a:pPr>
                        <a:lnSpc>
                          <a:spcPct val="107000"/>
                        </a:lnSpc>
                        <a:spcAft>
                          <a:spcPts val="0"/>
                        </a:spcAft>
                      </a:pPr>
                      <a:r>
                        <a:rPr lang="en-US" sz="1100">
                          <a:effectLst/>
                          <a:latin typeface="Poppins" panose="020B0604020202020204" charset="0"/>
                          <a:cs typeface="Poppins" panose="020B0604020202020204" charset="0"/>
                        </a:rPr>
                        <a:t>Business development</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To sale the final product (in tons)</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solidFill>
                            <a:schemeClr val="bg1"/>
                          </a:solidFill>
                          <a:effectLst/>
                          <a:latin typeface="Poppins" panose="020B0604020202020204" charset="0"/>
                          <a:cs typeface="Poppins" panose="020B0604020202020204" charset="0"/>
                        </a:rPr>
                        <a:t>250-300</a:t>
                      </a:r>
                      <a:endParaRPr lang="en-IN" sz="1100" b="1" dirty="0">
                        <a:solidFill>
                          <a:schemeClr val="bg1"/>
                        </a:solidFill>
                        <a:effectLst/>
                        <a:latin typeface="Poppins" panose="020B0604020202020204" charset="0"/>
                        <a:ea typeface="Calibri" panose="020F0502020204030204" pitchFamily="34" charset="0"/>
                        <a:cs typeface="Poppins" panose="020B0604020202020204" charset="0"/>
                      </a:endParaRPr>
                    </a:p>
                  </a:txBody>
                  <a:tcPr marL="68580" marR="68580" marT="0" marB="0" anchor="ctr">
                    <a:solidFill>
                      <a:schemeClr val="accent1">
                        <a:lumMod val="75000"/>
                      </a:schemeClr>
                    </a:solidFill>
                  </a:tcPr>
                </a:tc>
              </a:tr>
            </a:tbl>
          </a:graphicData>
        </a:graphic>
      </p:graphicFrame>
      <p:grpSp>
        <p:nvGrpSpPr>
          <p:cNvPr id="7" name="Group 6"/>
          <p:cNvGrpSpPr/>
          <p:nvPr/>
        </p:nvGrpSpPr>
        <p:grpSpPr>
          <a:xfrm>
            <a:off x="7825244" y="58219"/>
            <a:ext cx="1234673" cy="792871"/>
            <a:chOff x="7825244" y="58219"/>
            <a:chExt cx="1234673" cy="792871"/>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Google Shape;66;p14">
            <a:extLst>
              <a:ext uri="{FF2B5EF4-FFF2-40B4-BE49-F238E27FC236}">
                <a16:creationId xmlns="" xmlns:a16="http://schemas.microsoft.com/office/drawing/2014/main" id="{D37D7C6B-170D-D44D-B836-60C180D5D890}"/>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p:nvPr/>
        </p:nvSpPr>
        <p:spPr>
          <a:xfrm>
            <a:off x="620462" y="56852"/>
            <a:ext cx="832763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002060"/>
                </a:solidFill>
                <a:latin typeface="Poppins"/>
                <a:ea typeface="Poppins"/>
                <a:cs typeface="Poppins"/>
                <a:sym typeface="Poppins"/>
              </a:rPr>
              <a:t>Funds </a:t>
            </a:r>
            <a:r>
              <a:rPr lang="en-GB" sz="2000" b="1" dirty="0" smtClean="0">
                <a:solidFill>
                  <a:srgbClr val="002060"/>
                </a:solidFill>
                <a:latin typeface="Poppins"/>
                <a:ea typeface="Poppins"/>
                <a:cs typeface="Poppins"/>
                <a:sym typeface="Poppins"/>
              </a:rPr>
              <a:t>Utilization</a:t>
            </a:r>
            <a:endParaRPr sz="2000" b="1" dirty="0">
              <a:solidFill>
                <a:srgbClr val="002060"/>
              </a:solidFill>
              <a:latin typeface="Poppins"/>
              <a:ea typeface="Poppins"/>
              <a:cs typeface="Poppins"/>
              <a:sym typeface="Poppins"/>
            </a:endParaRPr>
          </a:p>
        </p:txBody>
      </p:sp>
      <p:sp>
        <p:nvSpPr>
          <p:cNvPr id="127" name="Google Shape;127;p20"/>
          <p:cNvSpPr/>
          <p:nvPr/>
        </p:nvSpPr>
        <p:spPr>
          <a:xfrm>
            <a:off x="0" y="82744"/>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p:cNvGrpSpPr/>
          <p:nvPr/>
        </p:nvGrpSpPr>
        <p:grpSpPr>
          <a:xfrm>
            <a:off x="7825244" y="58219"/>
            <a:ext cx="1234673" cy="792871"/>
            <a:chOff x="7825244" y="58219"/>
            <a:chExt cx="1234673" cy="792871"/>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855628508"/>
              </p:ext>
            </p:extLst>
          </p:nvPr>
        </p:nvGraphicFramePr>
        <p:xfrm>
          <a:off x="422100" y="1103788"/>
          <a:ext cx="7816126" cy="3519969"/>
        </p:xfrm>
        <a:graphic>
          <a:graphicData uri="http://schemas.openxmlformats.org/drawingml/2006/table">
            <a:tbl>
              <a:tblPr firstRow="1" firstCol="1" bandRow="1">
                <a:tableStyleId>{C7FF13C9-4C0E-4428-942F-2177AE8FFA44}</a:tableStyleId>
              </a:tblPr>
              <a:tblGrid>
                <a:gridCol w="2437382"/>
                <a:gridCol w="1346911"/>
                <a:gridCol w="1371179"/>
                <a:gridCol w="1261970"/>
                <a:gridCol w="1398684"/>
              </a:tblGrid>
              <a:tr h="1111353">
                <a:tc>
                  <a:txBody>
                    <a:bodyPr/>
                    <a:lstStyle/>
                    <a:p>
                      <a:pPr>
                        <a:lnSpc>
                          <a:spcPct val="107000"/>
                        </a:lnSpc>
                        <a:spcAft>
                          <a:spcPts val="0"/>
                        </a:spcAft>
                      </a:pPr>
                      <a:r>
                        <a:rPr lang="en-US" sz="1100" b="1" dirty="0">
                          <a:effectLst/>
                          <a:latin typeface="Poppins" panose="020B0604020202020204" charset="0"/>
                          <a:cs typeface="Poppins" panose="020B0604020202020204" charset="0"/>
                        </a:rPr>
                        <a:t>Heads</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Term 1</a:t>
                      </a:r>
                      <a:br>
                        <a:rPr lang="en-US" sz="1100" b="1" dirty="0">
                          <a:effectLst/>
                          <a:latin typeface="Poppins" panose="020B0604020202020204" charset="0"/>
                          <a:cs typeface="Poppins" panose="020B0604020202020204" charset="0"/>
                        </a:rPr>
                      </a:br>
                      <a:r>
                        <a:rPr lang="en-US" sz="1100" b="1" dirty="0">
                          <a:effectLst/>
                          <a:latin typeface="Poppins" panose="020B0604020202020204" charset="0"/>
                          <a:cs typeface="Poppins" panose="020B0604020202020204" charset="0"/>
                        </a:rPr>
                        <a:t>(100%)</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Total (Amount)</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Total (%)</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Owner’s Contribution (15%)</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a:effectLst/>
                          <a:latin typeface="Poppins" panose="020B0604020202020204" charset="0"/>
                          <a:cs typeface="Poppins" panose="020B0604020202020204" charset="0"/>
                        </a:rPr>
                        <a:t>Capital Expenditure</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a:effectLst/>
                          <a:latin typeface="Poppins" panose="020B0604020202020204" charset="0"/>
                          <a:cs typeface="Poppins" panose="020B0604020202020204" charset="0"/>
                        </a:rPr>
                        <a:t>Working Capital</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1.00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1.00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20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a:effectLst/>
                          <a:latin typeface="Poppins" panose="020B0604020202020204" charset="0"/>
                          <a:cs typeface="Poppins" panose="020B0604020202020204" charset="0"/>
                        </a:rPr>
                        <a:t>Marketing, Trials, R&amp;D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25</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0.20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a:effectLst/>
                          <a:latin typeface="Poppins" panose="020B0604020202020204" charset="0"/>
                          <a:cs typeface="Poppins" panose="020B0604020202020204" charset="0"/>
                        </a:rPr>
                        <a:t>Manpower</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1.50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1.50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30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0.60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a:effectLst/>
                          <a:latin typeface="Poppins" panose="020B0604020202020204" charset="0"/>
                          <a:cs typeface="Poppins" panose="020B0604020202020204" charset="0"/>
                        </a:rPr>
                        <a:t>Contingency</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0</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a:effectLst/>
                          <a:latin typeface="Poppins" panose="020B0604020202020204" charset="0"/>
                          <a:cs typeface="Poppins" panose="020B0604020202020204" charset="0"/>
                        </a:rPr>
                        <a:t> </a:t>
                      </a:r>
                      <a:endParaRPr lang="en-IN" sz="1100">
                        <a:effectLst/>
                        <a:latin typeface="Poppins" panose="020B0604020202020204" charset="0"/>
                        <a:ea typeface="Calibri" panose="020F0502020204030204" pitchFamily="34" charset="0"/>
                        <a:cs typeface="Poppins" panose="020B0604020202020204" charset="0"/>
                      </a:endParaRPr>
                    </a:p>
                  </a:txBody>
                  <a:tcPr marL="68580" marR="68580" marT="0" marB="0" anchor="ctr"/>
                </a:tc>
              </a:tr>
              <a:tr h="401436">
                <a:tc>
                  <a:txBody>
                    <a:bodyPr/>
                    <a:lstStyle/>
                    <a:p>
                      <a:pPr>
                        <a:lnSpc>
                          <a:spcPct val="107000"/>
                        </a:lnSpc>
                        <a:spcAft>
                          <a:spcPts val="0"/>
                        </a:spcAft>
                      </a:pPr>
                      <a:r>
                        <a:rPr lang="en-US" sz="1100" dirty="0">
                          <a:effectLst/>
                          <a:latin typeface="Poppins" panose="020B0604020202020204" charset="0"/>
                          <a:cs typeface="Poppins" panose="020B0604020202020204" charset="0"/>
                        </a:rPr>
                        <a:t>Grand Total</a:t>
                      </a:r>
                      <a:endParaRPr lang="en-IN" sz="1100"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5</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5</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100%</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c>
                  <a:txBody>
                    <a:bodyPr/>
                    <a:lstStyle/>
                    <a:p>
                      <a:pPr>
                        <a:lnSpc>
                          <a:spcPct val="107000"/>
                        </a:lnSpc>
                        <a:spcAft>
                          <a:spcPts val="0"/>
                        </a:spcAft>
                      </a:pPr>
                      <a:r>
                        <a:rPr lang="en-US" sz="1100" b="1" dirty="0">
                          <a:effectLst/>
                          <a:latin typeface="Poppins" panose="020B0604020202020204" charset="0"/>
                          <a:cs typeface="Poppins" panose="020B0604020202020204" charset="0"/>
                        </a:rPr>
                        <a:t>0.80 (16%)</a:t>
                      </a:r>
                      <a:endParaRPr lang="en-IN" sz="1100" b="1" dirty="0">
                        <a:effectLst/>
                        <a:latin typeface="Poppins" panose="020B0604020202020204" charset="0"/>
                        <a:ea typeface="Calibri" panose="020F0502020204030204" pitchFamily="34" charset="0"/>
                        <a:cs typeface="Poppins" panose="020B060402020202020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 xmlns:a16="http://schemas.microsoft.com/office/drawing/2014/main" id="{D37D7C6B-170D-D44D-B836-60C180D5D890}"/>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 xmlns:a16="http://schemas.microsoft.com/office/drawing/2014/main" id="{1C24CC57-E2C7-0019-7D2A-A9A023238635}"/>
              </a:ext>
            </a:extLst>
          </p:cNvPr>
          <p:cNvSpPr>
            <a:spLocks noGrp="1"/>
          </p:cNvSpPr>
          <p:nvPr>
            <p:ph type="title"/>
          </p:nvPr>
        </p:nvSpPr>
        <p:spPr>
          <a:xfrm>
            <a:off x="761905" y="165487"/>
            <a:ext cx="7620189" cy="572700"/>
          </a:xfrm>
        </p:spPr>
        <p:txBody>
          <a:bodyPr>
            <a:normAutofit/>
          </a:bodyPr>
          <a:lstStyle/>
          <a:p>
            <a:pPr>
              <a:buClr>
                <a:srgbClr val="000000"/>
              </a:buClr>
            </a:pPr>
            <a:r>
              <a:rPr lang="en-IN" sz="2000" b="1" dirty="0">
                <a:solidFill>
                  <a:srgbClr val="002060"/>
                </a:solidFill>
                <a:latin typeface="Poppins"/>
                <a:cs typeface="Poppins"/>
              </a:rPr>
              <a:t>Fund Raised by startups (Rs. Lakh)</a:t>
            </a:r>
          </a:p>
        </p:txBody>
      </p:sp>
      <p:sp>
        <p:nvSpPr>
          <p:cNvPr id="3" name="Text Placeholder 2">
            <a:extLst>
              <a:ext uri="{FF2B5EF4-FFF2-40B4-BE49-F238E27FC236}">
                <a16:creationId xmlns="" xmlns:a16="http://schemas.microsoft.com/office/drawing/2014/main" id="{9D4C1618-566F-2B42-266F-DC6F33BC71B4}"/>
              </a:ext>
            </a:extLst>
          </p:cNvPr>
          <p:cNvSpPr>
            <a:spLocks noGrp="1"/>
          </p:cNvSpPr>
          <p:nvPr>
            <p:ph type="body" idx="1"/>
          </p:nvPr>
        </p:nvSpPr>
        <p:spPr>
          <a:xfrm>
            <a:off x="311700" y="1078047"/>
            <a:ext cx="8520600" cy="3416400"/>
          </a:xfrm>
        </p:spPr>
        <p:txBody>
          <a:bodyPr/>
          <a:lstStyle/>
          <a:p>
            <a:r>
              <a:rPr lang="en-IN" dirty="0">
                <a:solidFill>
                  <a:schemeClr val="tx1"/>
                </a:solidFill>
                <a:highlight>
                  <a:srgbClr val="00FF00"/>
                </a:highlight>
                <a:latin typeface="Cambria" panose="02040503050406030204" pitchFamily="18" charset="0"/>
                <a:ea typeface="Cambria" panose="02040503050406030204" pitchFamily="18" charset="0"/>
              </a:rPr>
              <a:t>Government Source</a:t>
            </a:r>
            <a:r>
              <a:rPr lang="en-IN" dirty="0" smtClean="0">
                <a:solidFill>
                  <a:schemeClr val="tx1"/>
                </a:solidFill>
                <a:highlight>
                  <a:srgbClr val="00FF00"/>
                </a:highlight>
                <a:latin typeface="Cambria" panose="02040503050406030204" pitchFamily="18" charset="0"/>
                <a:ea typeface="Cambria" panose="02040503050406030204" pitchFamily="18" charset="0"/>
              </a:rPr>
              <a:t>:-			</a:t>
            </a:r>
            <a:endParaRPr lang="en-IN" dirty="0">
              <a:solidFill>
                <a:schemeClr val="tx1"/>
              </a:solidFill>
              <a:highlight>
                <a:srgbClr val="00FF00"/>
              </a:highlight>
              <a:latin typeface="Cambria" panose="02040503050406030204" pitchFamily="18" charset="0"/>
              <a:ea typeface="Cambria" panose="02040503050406030204" pitchFamily="18" charset="0"/>
            </a:endParaRPr>
          </a:p>
          <a:p>
            <a:r>
              <a:rPr lang="en-IN" dirty="0">
                <a:solidFill>
                  <a:schemeClr val="tx1"/>
                </a:solidFill>
                <a:latin typeface="Cambria" panose="02040503050406030204" pitchFamily="18" charset="0"/>
                <a:ea typeface="Cambria" panose="02040503050406030204" pitchFamily="18" charset="0"/>
              </a:rPr>
              <a:t>Grant-in-aid (Rs: Lakh</a:t>
            </a:r>
            <a:r>
              <a:rPr lang="en-IN" dirty="0" smtClean="0">
                <a:solidFill>
                  <a:schemeClr val="tx1"/>
                </a:solidFill>
                <a:latin typeface="Cambria" panose="02040503050406030204" pitchFamily="18" charset="0"/>
                <a:ea typeface="Cambria" panose="02040503050406030204" pitchFamily="18" charset="0"/>
              </a:rPr>
              <a:t>)			0</a:t>
            </a:r>
            <a:endParaRPr lang="en-IN" dirty="0">
              <a:solidFill>
                <a:schemeClr val="tx1"/>
              </a:solidFill>
              <a:latin typeface="Cambria" panose="02040503050406030204" pitchFamily="18" charset="0"/>
              <a:ea typeface="Cambria" panose="02040503050406030204" pitchFamily="18" charset="0"/>
            </a:endParaRPr>
          </a:p>
          <a:p>
            <a:r>
              <a:rPr lang="en-IN" dirty="0">
                <a:solidFill>
                  <a:schemeClr val="tx1"/>
                </a:solidFill>
                <a:latin typeface="Cambria" panose="02040503050406030204" pitchFamily="18" charset="0"/>
                <a:ea typeface="Cambria" panose="02040503050406030204" pitchFamily="18" charset="0"/>
              </a:rPr>
              <a:t>Price Money (Rs: Lakh</a:t>
            </a:r>
            <a:r>
              <a:rPr lang="en-IN" dirty="0" smtClean="0">
                <a:solidFill>
                  <a:schemeClr val="tx1"/>
                </a:solidFill>
                <a:latin typeface="Cambria" panose="02040503050406030204" pitchFamily="18" charset="0"/>
                <a:ea typeface="Cambria" panose="02040503050406030204" pitchFamily="18" charset="0"/>
              </a:rPr>
              <a:t>)			0</a:t>
            </a:r>
            <a:endParaRPr lang="en-IN" dirty="0">
              <a:solidFill>
                <a:schemeClr val="tx1"/>
              </a:solidFill>
              <a:latin typeface="Cambria" panose="02040503050406030204" pitchFamily="18" charset="0"/>
              <a:ea typeface="Cambria" panose="02040503050406030204" pitchFamily="18" charset="0"/>
            </a:endParaRPr>
          </a:p>
          <a:p>
            <a:r>
              <a:rPr lang="en-IN" dirty="0">
                <a:solidFill>
                  <a:schemeClr val="tx1"/>
                </a:solidFill>
                <a:latin typeface="Cambria" panose="02040503050406030204" pitchFamily="18" charset="0"/>
                <a:ea typeface="Cambria" panose="02040503050406030204" pitchFamily="18" charset="0"/>
              </a:rPr>
              <a:t>Equity fund from Govt (Rs: </a:t>
            </a:r>
            <a:r>
              <a:rPr lang="en-IN" dirty="0" smtClean="0">
                <a:solidFill>
                  <a:schemeClr val="tx1"/>
                </a:solidFill>
                <a:latin typeface="Cambria" panose="02040503050406030204" pitchFamily="18" charset="0"/>
                <a:ea typeface="Cambria" panose="02040503050406030204" pitchFamily="18" charset="0"/>
              </a:rPr>
              <a:t>Lakh)	0</a:t>
            </a:r>
            <a:endParaRPr lang="en-IN" dirty="0">
              <a:solidFill>
                <a:schemeClr val="tx1"/>
              </a:solidFill>
              <a:latin typeface="Cambria" panose="02040503050406030204" pitchFamily="18" charset="0"/>
              <a:ea typeface="Cambria" panose="02040503050406030204" pitchFamily="18" charset="0"/>
            </a:endParaRPr>
          </a:p>
          <a:p>
            <a:endParaRPr lang="en-IN" dirty="0">
              <a:solidFill>
                <a:schemeClr val="tx1"/>
              </a:solidFill>
              <a:latin typeface="Cambria" panose="02040503050406030204" pitchFamily="18" charset="0"/>
              <a:ea typeface="Cambria" panose="02040503050406030204" pitchFamily="18" charset="0"/>
            </a:endParaRPr>
          </a:p>
          <a:p>
            <a:r>
              <a:rPr lang="en-IN" dirty="0">
                <a:solidFill>
                  <a:schemeClr val="tx1"/>
                </a:solidFill>
                <a:highlight>
                  <a:srgbClr val="00FF00"/>
                </a:highlight>
                <a:latin typeface="Cambria" panose="02040503050406030204" pitchFamily="18" charset="0"/>
                <a:ea typeface="Cambria" panose="02040503050406030204" pitchFamily="18" charset="0"/>
              </a:rPr>
              <a:t>Private Source of Funds:-</a:t>
            </a:r>
          </a:p>
          <a:p>
            <a:r>
              <a:rPr lang="en-IN" dirty="0">
                <a:solidFill>
                  <a:schemeClr val="tx1"/>
                </a:solidFill>
                <a:latin typeface="Cambria" panose="02040503050406030204" pitchFamily="18" charset="0"/>
                <a:ea typeface="Cambria" panose="02040503050406030204" pitchFamily="18" charset="0"/>
              </a:rPr>
              <a:t>Equity Fund(Rs: Lakh</a:t>
            </a:r>
            <a:r>
              <a:rPr lang="en-IN" dirty="0" smtClean="0">
                <a:solidFill>
                  <a:schemeClr val="tx1"/>
                </a:solidFill>
                <a:latin typeface="Cambria" panose="02040503050406030204" pitchFamily="18" charset="0"/>
                <a:ea typeface="Cambria" panose="02040503050406030204" pitchFamily="18" charset="0"/>
              </a:rPr>
              <a:t>)			100000</a:t>
            </a:r>
            <a:endParaRPr lang="en-IN" dirty="0">
              <a:solidFill>
                <a:schemeClr val="tx1"/>
              </a:solidFill>
              <a:latin typeface="Cambria" panose="02040503050406030204" pitchFamily="18" charset="0"/>
              <a:ea typeface="Cambria" panose="02040503050406030204" pitchFamily="18" charset="0"/>
            </a:endParaRPr>
          </a:p>
          <a:p>
            <a:r>
              <a:rPr lang="en-IN" dirty="0">
                <a:solidFill>
                  <a:schemeClr val="tx1"/>
                </a:solidFill>
                <a:latin typeface="Cambria" panose="02040503050406030204" pitchFamily="18" charset="0"/>
                <a:ea typeface="Cambria" panose="02040503050406030204" pitchFamily="18" charset="0"/>
              </a:rPr>
              <a:t>Debt (Rs: Lakh</a:t>
            </a:r>
            <a:r>
              <a:rPr lang="en-IN" dirty="0" smtClean="0">
                <a:solidFill>
                  <a:schemeClr val="tx1"/>
                </a:solidFill>
                <a:latin typeface="Cambria" panose="02040503050406030204" pitchFamily="18" charset="0"/>
                <a:ea typeface="Cambria" panose="02040503050406030204" pitchFamily="18" charset="0"/>
              </a:rPr>
              <a:t>)			30000</a:t>
            </a:r>
            <a:endParaRPr lang="en-IN" dirty="0">
              <a:solidFill>
                <a:schemeClr val="tx1"/>
              </a:solidFill>
              <a:latin typeface="Cambria" panose="02040503050406030204" pitchFamily="18" charset="0"/>
              <a:ea typeface="Cambria" panose="02040503050406030204" pitchFamily="18" charset="0"/>
            </a:endParaRPr>
          </a:p>
          <a:p>
            <a:r>
              <a:rPr lang="en-IN" dirty="0">
                <a:solidFill>
                  <a:schemeClr val="tx1"/>
                </a:solidFill>
                <a:latin typeface="Cambria" panose="02040503050406030204" pitchFamily="18" charset="0"/>
                <a:ea typeface="Cambria" panose="02040503050406030204" pitchFamily="18" charset="0"/>
              </a:rPr>
              <a:t>Other funds </a:t>
            </a:r>
            <a:r>
              <a:rPr lang="en-IN" dirty="0" smtClean="0">
                <a:solidFill>
                  <a:schemeClr val="tx1"/>
                </a:solidFill>
                <a:latin typeface="Cambria" panose="02040503050406030204" pitchFamily="18" charset="0"/>
                <a:ea typeface="Cambria" panose="02040503050406030204" pitchFamily="18" charset="0"/>
              </a:rPr>
              <a:t>(Stock)			200000</a:t>
            </a:r>
            <a:endParaRPr lang="en-IN" dirty="0">
              <a:solidFill>
                <a:schemeClr val="tx1"/>
              </a:solidFill>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p>
            <a:endParaRPr lang="en-IN" dirty="0"/>
          </a:p>
        </p:txBody>
      </p:sp>
      <p:sp>
        <p:nvSpPr>
          <p:cNvPr id="5" name="Google Shape;127;p20">
            <a:extLst>
              <a:ext uri="{FF2B5EF4-FFF2-40B4-BE49-F238E27FC236}">
                <a16:creationId xmlns="" xmlns:a16="http://schemas.microsoft.com/office/drawing/2014/main" id="{740F1D1C-3FCB-3E4B-5D42-78DC95C3A417}"/>
              </a:ext>
            </a:extLst>
          </p:cNvPr>
          <p:cNvSpPr/>
          <p:nvPr/>
        </p:nvSpPr>
        <p:spPr>
          <a:xfrm>
            <a:off x="0" y="165487"/>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7825244" y="58219"/>
            <a:ext cx="1234673" cy="792871"/>
            <a:chOff x="7825244" y="58219"/>
            <a:chExt cx="1234673" cy="792871"/>
          </a:xfrm>
        </p:grpSpPr>
        <p:pic>
          <p:nvPicPr>
            <p:cNvPr id="9" name="Picture 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10" name="Picture 9"/>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Tree>
    <p:extLst>
      <p:ext uri="{BB962C8B-B14F-4D97-AF65-F5344CB8AC3E}">
        <p14:creationId xmlns:p14="http://schemas.microsoft.com/office/powerpoint/2010/main" val="119855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4" name="Google Shape;66;p14">
            <a:extLst>
              <a:ext uri="{FF2B5EF4-FFF2-40B4-BE49-F238E27FC236}">
                <a16:creationId xmlns="" xmlns:a16="http://schemas.microsoft.com/office/drawing/2014/main" id="{B9D72326-93CB-9840-A92E-9D4E957D124C}"/>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p:nvPr/>
        </p:nvSpPr>
        <p:spPr>
          <a:xfrm>
            <a:off x="6748910" y="1163498"/>
            <a:ext cx="2217808"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400" b="1" dirty="0">
                <a:solidFill>
                  <a:srgbClr val="002060"/>
                </a:solidFill>
                <a:latin typeface="Poppins"/>
                <a:ea typeface="Poppins"/>
                <a:cs typeface="Poppins"/>
                <a:sym typeface="Poppins"/>
              </a:rPr>
              <a:t>Thank </a:t>
            </a:r>
            <a:endParaRPr sz="4400" b="1" dirty="0">
              <a:solidFill>
                <a:srgbClr val="002060"/>
              </a:solidFill>
              <a:latin typeface="Poppins"/>
              <a:ea typeface="Poppins"/>
              <a:cs typeface="Poppins"/>
              <a:sym typeface="Poppins"/>
            </a:endParaRPr>
          </a:p>
          <a:p>
            <a:pPr marL="0" lvl="0" indent="0" algn="l" rtl="0">
              <a:spcBef>
                <a:spcPts val="0"/>
              </a:spcBef>
              <a:spcAft>
                <a:spcPts val="0"/>
              </a:spcAft>
              <a:buNone/>
            </a:pPr>
            <a:r>
              <a:rPr lang="en-GB" sz="4400" b="1" dirty="0">
                <a:solidFill>
                  <a:srgbClr val="002060"/>
                </a:solidFill>
                <a:latin typeface="Poppins"/>
                <a:ea typeface="Poppins"/>
                <a:cs typeface="Poppins"/>
                <a:sym typeface="Poppins"/>
              </a:rPr>
              <a:t>you.</a:t>
            </a:r>
            <a:endParaRPr sz="4400" b="1" dirty="0">
              <a:solidFill>
                <a:srgbClr val="002060"/>
              </a:solidFill>
              <a:latin typeface="Poppins"/>
              <a:ea typeface="Poppins"/>
              <a:cs typeface="Poppins"/>
              <a:sym typeface="Poppins"/>
            </a:endParaRPr>
          </a:p>
        </p:txBody>
      </p:sp>
      <p:pic>
        <p:nvPicPr>
          <p:cNvPr id="147" name="Google Shape;147;p22"/>
          <p:cNvPicPr preferRelativeResize="0"/>
          <p:nvPr/>
        </p:nvPicPr>
        <p:blipFill>
          <a:blip r:embed="rId3">
            <a:alphaModFix/>
          </a:blip>
          <a:stretch>
            <a:fillRect/>
          </a:stretch>
        </p:blipFill>
        <p:spPr>
          <a:xfrm>
            <a:off x="7243200" y="3754877"/>
            <a:ext cx="2257700" cy="1596301"/>
          </a:xfrm>
          <a:prstGeom prst="rect">
            <a:avLst/>
          </a:prstGeom>
          <a:noFill/>
          <a:ln>
            <a:noFill/>
          </a:ln>
        </p:spPr>
      </p:pic>
      <p:grpSp>
        <p:nvGrpSpPr>
          <p:cNvPr id="5" name="Group 4"/>
          <p:cNvGrpSpPr/>
          <p:nvPr/>
        </p:nvGrpSpPr>
        <p:grpSpPr>
          <a:xfrm>
            <a:off x="7825244" y="58219"/>
            <a:ext cx="1234673" cy="792871"/>
            <a:chOff x="7825244" y="58219"/>
            <a:chExt cx="1234673" cy="792871"/>
          </a:xfrm>
        </p:grpSpPr>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2"/>
            <a:ext cx="2743200" cy="117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lc="http://schemas.openxmlformats.org/drawingml/2006/lockedCanvas" xmlns="" xmlns:a16="http://schemas.microsoft.com/office/drawing/2014/main" id="{7DC03C29-5929-4E40-8E5C-550E1BDEB103}"/>
              </a:ext>
            </a:extLst>
          </p:cNvPr>
          <p:cNvPicPr>
            <a:picLocks noChangeAspect="1"/>
          </p:cNvPicPr>
          <p:nvPr/>
        </p:nvPicPr>
        <p:blipFill rotWithShape="1">
          <a:blip r:embed="rId6"/>
          <a:srcRect l="24021" t="27235" r="24781" b="5485"/>
          <a:stretch/>
        </p:blipFill>
        <p:spPr>
          <a:xfrm>
            <a:off x="249946" y="1008519"/>
            <a:ext cx="6459468" cy="396890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p:nvPr/>
        </p:nvSpPr>
        <p:spPr>
          <a:xfrm>
            <a:off x="388825" y="510150"/>
            <a:ext cx="3054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rgbClr val="002060"/>
                </a:solidFill>
                <a:latin typeface="Poppins"/>
                <a:ea typeface="Poppins"/>
                <a:cs typeface="Poppins"/>
                <a:sym typeface="Poppins"/>
              </a:rPr>
              <a:t>Team</a:t>
            </a:r>
            <a:endParaRPr sz="2500" b="1" dirty="0">
              <a:solidFill>
                <a:srgbClr val="002060"/>
              </a:solidFill>
              <a:latin typeface="Poppins"/>
              <a:ea typeface="Poppins"/>
              <a:cs typeface="Poppins"/>
              <a:sym typeface="Poppins"/>
            </a:endParaRPr>
          </a:p>
        </p:txBody>
      </p:sp>
      <p:sp>
        <p:nvSpPr>
          <p:cNvPr id="136" name="Google Shape;136;p21"/>
          <p:cNvSpPr txBox="1"/>
          <p:nvPr/>
        </p:nvSpPr>
        <p:spPr>
          <a:xfrm>
            <a:off x="2770804" y="2560849"/>
            <a:ext cx="18552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err="1" smtClean="0">
                <a:latin typeface="Poppins Medium"/>
                <a:ea typeface="Poppins Medium"/>
                <a:cs typeface="Poppins Medium"/>
                <a:sym typeface="Poppins Medium"/>
              </a:rPr>
              <a:t>Pranoti</a:t>
            </a:r>
            <a:r>
              <a:rPr lang="en-GB" sz="1200" dirty="0" smtClean="0">
                <a:latin typeface="Poppins Medium"/>
                <a:ea typeface="Poppins Medium"/>
                <a:cs typeface="Poppins Medium"/>
                <a:sym typeface="Poppins Medium"/>
              </a:rPr>
              <a:t> Mishra </a:t>
            </a:r>
          </a:p>
          <a:p>
            <a:pPr marL="0" lvl="0" indent="0" algn="ctr" rtl="0">
              <a:spcBef>
                <a:spcPts val="0"/>
              </a:spcBef>
              <a:spcAft>
                <a:spcPts val="0"/>
              </a:spcAft>
              <a:buNone/>
            </a:pPr>
            <a:r>
              <a:rPr lang="en-GB" sz="1200" dirty="0" smtClean="0">
                <a:latin typeface="Poppins"/>
                <a:ea typeface="Poppins"/>
                <a:cs typeface="Poppins"/>
                <a:sym typeface="Poppins"/>
              </a:rPr>
              <a:t>Director </a:t>
            </a:r>
            <a:endParaRPr sz="1000" dirty="0">
              <a:latin typeface="Poppins"/>
              <a:ea typeface="Poppins"/>
              <a:cs typeface="Poppins"/>
              <a:sym typeface="Poppins"/>
            </a:endParaRPr>
          </a:p>
          <a:p>
            <a:pPr marL="0" lvl="0" indent="0" algn="ctr" rtl="0">
              <a:spcBef>
                <a:spcPts val="0"/>
              </a:spcBef>
              <a:spcAft>
                <a:spcPts val="0"/>
              </a:spcAft>
              <a:buNone/>
            </a:pPr>
            <a:r>
              <a:rPr lang="en-GB" sz="1000" dirty="0" smtClean="0">
                <a:latin typeface="Poppins"/>
                <a:ea typeface="Poppins"/>
                <a:cs typeface="Poppins"/>
                <a:sym typeface="Poppins"/>
              </a:rPr>
              <a:t>B. Tech, Master of Extension and Rural Development</a:t>
            </a:r>
            <a:endParaRPr sz="1000" dirty="0">
              <a:latin typeface="Poppins"/>
              <a:ea typeface="Poppins"/>
              <a:cs typeface="Poppins"/>
              <a:sym typeface="Poppins"/>
            </a:endParaRPr>
          </a:p>
        </p:txBody>
      </p:sp>
      <p:sp>
        <p:nvSpPr>
          <p:cNvPr id="141" name="Google Shape;141;p21"/>
          <p:cNvSpPr/>
          <p:nvPr/>
        </p:nvSpPr>
        <p:spPr>
          <a:xfrm>
            <a:off x="0" y="611550"/>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p:cNvGrpSpPr/>
          <p:nvPr/>
        </p:nvGrpSpPr>
        <p:grpSpPr>
          <a:xfrm>
            <a:off x="7825244" y="58219"/>
            <a:ext cx="1234673" cy="792871"/>
            <a:chOff x="7825244" y="58219"/>
            <a:chExt cx="1234673" cy="792871"/>
          </a:xfrm>
        </p:grpSpPr>
        <p:pic>
          <p:nvPicPr>
            <p:cNvPr id="14" name="Picture 1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15" name="Picture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
        <p:nvSpPr>
          <p:cNvPr id="48" name="Google Shape;138;p21"/>
          <p:cNvSpPr txBox="1"/>
          <p:nvPr/>
        </p:nvSpPr>
        <p:spPr>
          <a:xfrm>
            <a:off x="4626004" y="2527249"/>
            <a:ext cx="1855200" cy="1200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err="1" smtClean="0">
                <a:latin typeface="Poppins Medium"/>
                <a:ea typeface="Poppins Medium"/>
                <a:cs typeface="Poppins Medium"/>
                <a:sym typeface="Poppins Medium"/>
              </a:rPr>
              <a:t>Rakesh</a:t>
            </a:r>
            <a:r>
              <a:rPr lang="en-US" sz="1200" dirty="0" smtClean="0">
                <a:latin typeface="Poppins Medium"/>
                <a:ea typeface="Poppins Medium"/>
                <a:cs typeface="Poppins Medium"/>
                <a:sym typeface="Poppins Medium"/>
              </a:rPr>
              <a:t> </a:t>
            </a:r>
            <a:endParaRPr sz="1200" dirty="0">
              <a:latin typeface="Poppins Medium"/>
              <a:ea typeface="Poppins Medium"/>
              <a:cs typeface="Poppins Medium"/>
              <a:sym typeface="Poppins Medium"/>
            </a:endParaRPr>
          </a:p>
          <a:p>
            <a:pPr marL="0" lvl="0" indent="0" algn="ctr" rtl="0">
              <a:spcBef>
                <a:spcPts val="0"/>
              </a:spcBef>
              <a:spcAft>
                <a:spcPts val="0"/>
              </a:spcAft>
              <a:buNone/>
            </a:pPr>
            <a:r>
              <a:rPr lang="en-GB" sz="1200" dirty="0" smtClean="0">
                <a:latin typeface="Poppins"/>
                <a:ea typeface="Poppins"/>
                <a:cs typeface="Poppins"/>
                <a:sym typeface="Poppins"/>
              </a:rPr>
              <a:t>Chief Executive Officer </a:t>
            </a:r>
            <a:endParaRPr sz="1200" dirty="0">
              <a:latin typeface="Poppins"/>
              <a:ea typeface="Poppins"/>
              <a:cs typeface="Poppins"/>
              <a:sym typeface="Poppins"/>
            </a:endParaRPr>
          </a:p>
          <a:p>
            <a:pPr marL="0" lvl="0" indent="0" algn="ctr" rtl="0">
              <a:spcBef>
                <a:spcPts val="0"/>
              </a:spcBef>
              <a:spcAft>
                <a:spcPts val="0"/>
              </a:spcAft>
              <a:buNone/>
            </a:pPr>
            <a:r>
              <a:rPr lang="en-GB" sz="1000" dirty="0" smtClean="0">
                <a:latin typeface="Poppins"/>
                <a:ea typeface="Poppins"/>
                <a:cs typeface="Poppins"/>
                <a:sym typeface="Poppins"/>
              </a:rPr>
              <a:t>B. Tech, Master of Extension and Rural Development</a:t>
            </a:r>
            <a:endParaRPr sz="1000" dirty="0">
              <a:latin typeface="Poppins"/>
              <a:ea typeface="Poppins"/>
              <a:cs typeface="Poppins"/>
              <a:sym typeface="Poppins"/>
            </a:endParaRPr>
          </a:p>
        </p:txBody>
      </p:sp>
      <p:sp>
        <p:nvSpPr>
          <p:cNvPr id="21" name="Google Shape;134;p21"/>
          <p:cNvSpPr txBox="1"/>
          <p:nvPr/>
        </p:nvSpPr>
        <p:spPr>
          <a:xfrm>
            <a:off x="974964" y="2601897"/>
            <a:ext cx="18552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err="1" smtClean="0">
                <a:latin typeface="Poppins Medium"/>
                <a:ea typeface="Poppins Medium"/>
                <a:cs typeface="Poppins Medium"/>
                <a:sym typeface="Poppins Medium"/>
              </a:rPr>
              <a:t>Kalyani</a:t>
            </a:r>
            <a:r>
              <a:rPr lang="en-GB" sz="1200" dirty="0" smtClean="0">
                <a:latin typeface="Poppins Medium"/>
                <a:ea typeface="Poppins Medium"/>
                <a:cs typeface="Poppins Medium"/>
                <a:sym typeface="Poppins Medium"/>
              </a:rPr>
              <a:t> </a:t>
            </a:r>
            <a:r>
              <a:rPr lang="en-GB" sz="1200" dirty="0" err="1" smtClean="0">
                <a:latin typeface="Poppins Medium"/>
                <a:ea typeface="Poppins Medium"/>
                <a:cs typeface="Poppins Medium"/>
                <a:sym typeface="Poppins Medium"/>
              </a:rPr>
              <a:t>Vatsala</a:t>
            </a:r>
            <a:r>
              <a:rPr lang="en-GB" sz="1200" dirty="0" smtClean="0">
                <a:latin typeface="Poppins Medium"/>
                <a:ea typeface="Poppins Medium"/>
                <a:cs typeface="Poppins Medium"/>
                <a:sym typeface="Poppins Medium"/>
              </a:rPr>
              <a:t> </a:t>
            </a:r>
            <a:endParaRPr sz="1200" dirty="0">
              <a:latin typeface="Poppins Medium"/>
              <a:ea typeface="Poppins Medium"/>
              <a:cs typeface="Poppins Medium"/>
              <a:sym typeface="Poppins Medium"/>
            </a:endParaRPr>
          </a:p>
          <a:p>
            <a:pPr marL="0" lvl="0" indent="0" algn="ctr" rtl="0">
              <a:spcBef>
                <a:spcPts val="0"/>
              </a:spcBef>
              <a:spcAft>
                <a:spcPts val="0"/>
              </a:spcAft>
              <a:buNone/>
            </a:pPr>
            <a:r>
              <a:rPr lang="en-GB" sz="1200" dirty="0" smtClean="0">
                <a:latin typeface="Poppins"/>
                <a:ea typeface="Poppins"/>
                <a:cs typeface="Poppins"/>
                <a:sym typeface="Poppins"/>
              </a:rPr>
              <a:t>Director </a:t>
            </a:r>
            <a:endParaRPr sz="1000" dirty="0">
              <a:latin typeface="Poppins"/>
              <a:ea typeface="Poppins"/>
              <a:cs typeface="Poppins"/>
              <a:sym typeface="Poppins"/>
            </a:endParaRPr>
          </a:p>
          <a:p>
            <a:pPr marL="0" lvl="0" indent="0" algn="ctr" rtl="0">
              <a:spcBef>
                <a:spcPts val="0"/>
              </a:spcBef>
              <a:spcAft>
                <a:spcPts val="0"/>
              </a:spcAft>
              <a:buNone/>
            </a:pPr>
            <a:r>
              <a:rPr lang="en-GB" sz="1000" dirty="0" smtClean="0">
                <a:latin typeface="Poppins"/>
                <a:ea typeface="Poppins"/>
                <a:cs typeface="Poppins"/>
                <a:sym typeface="Poppins"/>
              </a:rPr>
              <a:t>Graduate in performing arts, Mental Health Professional</a:t>
            </a:r>
            <a:endParaRPr sz="1000" dirty="0">
              <a:latin typeface="Poppins"/>
              <a:ea typeface="Poppins"/>
              <a:cs typeface="Poppins"/>
              <a:sym typeface="Poppins"/>
            </a:endParaRPr>
          </a:p>
        </p:txBody>
      </p:sp>
      <p:sp>
        <p:nvSpPr>
          <p:cNvPr id="25" name="Google Shape;140;p21"/>
          <p:cNvSpPr txBox="1"/>
          <p:nvPr/>
        </p:nvSpPr>
        <p:spPr>
          <a:xfrm>
            <a:off x="6617983" y="2480012"/>
            <a:ext cx="168451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err="1" smtClean="0">
                <a:latin typeface="Poppins Medium"/>
                <a:ea typeface="Poppins Medium"/>
                <a:cs typeface="Poppins Medium"/>
                <a:sym typeface="Poppins Medium"/>
              </a:rPr>
              <a:t>Utkarsh</a:t>
            </a:r>
            <a:r>
              <a:rPr lang="en-GB" sz="1200" dirty="0" smtClean="0">
                <a:latin typeface="Poppins Medium"/>
                <a:ea typeface="Poppins Medium"/>
                <a:cs typeface="Poppins Medium"/>
                <a:sym typeface="Poppins Medium"/>
              </a:rPr>
              <a:t> </a:t>
            </a:r>
            <a:endParaRPr sz="1200" dirty="0">
              <a:latin typeface="Poppins Medium"/>
              <a:ea typeface="Poppins Medium"/>
              <a:cs typeface="Poppins Medium"/>
              <a:sym typeface="Poppins Medium"/>
            </a:endParaRPr>
          </a:p>
          <a:p>
            <a:pPr marL="0" lvl="0" indent="0" algn="ctr" rtl="0">
              <a:spcBef>
                <a:spcPts val="0"/>
              </a:spcBef>
              <a:spcAft>
                <a:spcPts val="0"/>
              </a:spcAft>
              <a:buNone/>
            </a:pPr>
            <a:r>
              <a:rPr lang="en-GB" sz="1200" dirty="0" smtClean="0">
                <a:latin typeface="Poppins"/>
                <a:ea typeface="Poppins"/>
                <a:cs typeface="Poppins"/>
                <a:sym typeface="Poppins"/>
              </a:rPr>
              <a:t>Associate Legal and Financial </a:t>
            </a:r>
            <a:endParaRPr sz="1200" dirty="0">
              <a:latin typeface="Poppins"/>
              <a:ea typeface="Poppins"/>
              <a:cs typeface="Poppins"/>
              <a:sym typeface="Poppins"/>
            </a:endParaRPr>
          </a:p>
          <a:p>
            <a:pPr marL="0" lvl="0" indent="0" algn="ctr" rtl="0">
              <a:spcBef>
                <a:spcPts val="0"/>
              </a:spcBef>
              <a:spcAft>
                <a:spcPts val="0"/>
              </a:spcAft>
              <a:buNone/>
            </a:pPr>
            <a:r>
              <a:rPr lang="en-GB" sz="1000" dirty="0" smtClean="0">
                <a:latin typeface="Poppins"/>
                <a:ea typeface="Poppins"/>
                <a:cs typeface="Poppins"/>
                <a:sym typeface="Poppins"/>
              </a:rPr>
              <a:t>LLB</a:t>
            </a:r>
          </a:p>
          <a:p>
            <a:pPr marL="0" lvl="0" indent="0" algn="ctr" rtl="0">
              <a:spcBef>
                <a:spcPts val="0"/>
              </a:spcBef>
              <a:spcAft>
                <a:spcPts val="0"/>
              </a:spcAft>
              <a:buNone/>
            </a:pPr>
            <a:r>
              <a:rPr lang="en-GB" sz="1000" dirty="0" smtClean="0">
                <a:latin typeface="Poppins"/>
                <a:ea typeface="Poppins"/>
                <a:cs typeface="Poppins"/>
                <a:sym typeface="Poppins"/>
              </a:rPr>
              <a:t> Entrepreneur</a:t>
            </a:r>
            <a:endParaRPr sz="1000" dirty="0">
              <a:latin typeface="Poppins"/>
              <a:ea typeface="Poppins"/>
              <a:cs typeface="Poppins"/>
              <a:sym typeface="Poppins"/>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141" y="1066717"/>
            <a:ext cx="1288114" cy="151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descr="C:\Users\Rakesh Gupta\Downloads\WhatsApp Image 2025-10-31 at 11.52.37 P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003" y="1067298"/>
            <a:ext cx="1803531" cy="15179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Rakesh Gupta\Downloads\WhatsApp Image 2025-10-31 at 11.53.56 PM.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066" y="1082140"/>
            <a:ext cx="1544157" cy="15197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descr="C:\Users\Rakesh Gupta\Downloads\WhatsApp Image 2025-11-01 at 12.02.23 AM.jpeg"/>
          <p:cNvPicPr>
            <a:picLocks noChangeAspect="1" noChangeArrowheads="1"/>
          </p:cNvPicPr>
          <p:nvPr/>
        </p:nvPicPr>
        <p:blipFill rotWithShape="1">
          <a:blip r:embed="rId7">
            <a:extLst>
              <a:ext uri="{28A0092B-C50C-407E-A947-70E740481C1C}">
                <a14:useLocalDpi xmlns:a14="http://schemas.microsoft.com/office/drawing/2010/main" val="0"/>
              </a:ext>
            </a:extLst>
          </a:blip>
          <a:srcRect l="22486" t="18335" b="23544"/>
          <a:stretch/>
        </p:blipFill>
        <p:spPr bwMode="auto">
          <a:xfrm>
            <a:off x="3133122" y="1061110"/>
            <a:ext cx="1315553" cy="15179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8171" y="3788222"/>
            <a:ext cx="3858749" cy="1169551"/>
          </a:xfrm>
          <a:prstGeom prst="rect">
            <a:avLst/>
          </a:prstGeom>
          <a:noFill/>
        </p:spPr>
        <p:txBody>
          <a:bodyPr wrap="none" rtlCol="0">
            <a:spAutoFit/>
          </a:bodyPr>
          <a:lstStyle/>
          <a:p>
            <a:r>
              <a:rPr lang="en-US" dirty="0"/>
              <a:t>C</a:t>
            </a:r>
            <a:r>
              <a:rPr lang="en-US" dirty="0" smtClean="0"/>
              <a:t>ontact:</a:t>
            </a:r>
          </a:p>
          <a:p>
            <a:r>
              <a:rPr lang="en-US" dirty="0" err="1" smtClean="0"/>
              <a:t>Godhan</a:t>
            </a:r>
            <a:r>
              <a:rPr lang="en-US" dirty="0" smtClean="0"/>
              <a:t> Allied Products and Services Pvt. Ltd.</a:t>
            </a:r>
          </a:p>
          <a:p>
            <a:r>
              <a:rPr lang="en-US" dirty="0" smtClean="0"/>
              <a:t>8/87 </a:t>
            </a:r>
            <a:r>
              <a:rPr lang="en-US" dirty="0" err="1" smtClean="0"/>
              <a:t>Arya</a:t>
            </a:r>
            <a:r>
              <a:rPr lang="en-US" dirty="0" smtClean="0"/>
              <a:t> Nagar Kanpur-208002</a:t>
            </a:r>
          </a:p>
          <a:p>
            <a:r>
              <a:rPr lang="en-US" dirty="0" smtClean="0"/>
              <a:t>E-mail: </a:t>
            </a:r>
            <a:r>
              <a:rPr lang="en-US" dirty="0" smtClean="0">
                <a:hlinkClick r:id="rId8"/>
              </a:rPr>
              <a:t>godhanbharat@gmail.com</a:t>
            </a:r>
            <a:endParaRPr lang="en-US" dirty="0" smtClean="0"/>
          </a:p>
          <a:p>
            <a:r>
              <a:rPr lang="en-US" dirty="0" smtClean="0"/>
              <a:t>Mobile: 6392740318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48567" y="1159576"/>
            <a:ext cx="64989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smtClean="0">
                <a:solidFill>
                  <a:srgbClr val="002060"/>
                </a:solidFill>
                <a:latin typeface="Poppins"/>
                <a:ea typeface="Poppins"/>
                <a:cs typeface="Poppins"/>
                <a:sym typeface="Poppins"/>
              </a:rPr>
              <a:t>Green Fodder availability for state sponsored cattle shed units</a:t>
            </a:r>
            <a:endParaRPr sz="2500" b="1" dirty="0">
              <a:solidFill>
                <a:srgbClr val="002060"/>
              </a:solidFill>
              <a:latin typeface="Poppins"/>
              <a:ea typeface="Poppins"/>
              <a:cs typeface="Poppins"/>
              <a:sym typeface="Poppins"/>
            </a:endParaRPr>
          </a:p>
        </p:txBody>
      </p:sp>
      <p:sp>
        <p:nvSpPr>
          <p:cNvPr id="55" name="Google Shape;55;p13"/>
          <p:cNvSpPr txBox="1"/>
          <p:nvPr/>
        </p:nvSpPr>
        <p:spPr>
          <a:xfrm>
            <a:off x="748567" y="2250391"/>
            <a:ext cx="8016697" cy="2834592"/>
          </a:xfrm>
          <a:prstGeom prst="rect">
            <a:avLst/>
          </a:prstGeom>
          <a:noFill/>
          <a:ln>
            <a:noFill/>
          </a:ln>
        </p:spPr>
        <p:txBody>
          <a:bodyPr spcFirstLastPara="1" wrap="square" lIns="91425" tIns="91425" rIns="91425" bIns="91425" anchor="t" anchorCtr="0">
            <a:spAutoFit/>
          </a:bodyPr>
          <a:lstStyle/>
          <a:p>
            <a:pPr marL="171450" indent="-171450">
              <a:lnSpc>
                <a:spcPct val="90000"/>
              </a:lnSpc>
              <a:buFont typeface="Arial" pitchFamily="34" charset="0"/>
              <a:buChar char="•"/>
            </a:pPr>
            <a:r>
              <a:rPr lang="en-US" b="1" dirty="0" err="1" smtClean="0">
                <a:solidFill>
                  <a:schemeClr val="dk1"/>
                </a:solidFill>
                <a:latin typeface="Poppins Light"/>
                <a:ea typeface="Poppins Light"/>
                <a:cs typeface="Poppins Light"/>
                <a:sym typeface="Poppins Light"/>
              </a:rPr>
              <a:t>Godhan</a:t>
            </a:r>
            <a:r>
              <a:rPr lang="en-US" b="1" dirty="0" smtClean="0">
                <a:solidFill>
                  <a:schemeClr val="dk1"/>
                </a:solidFill>
                <a:latin typeface="Poppins Light"/>
                <a:ea typeface="Poppins Light"/>
                <a:cs typeface="Poppins Light"/>
                <a:sym typeface="Poppins Light"/>
              </a:rPr>
              <a:t> Allied Products and Services </a:t>
            </a:r>
            <a:r>
              <a:rPr lang="en-US" b="1" dirty="0">
                <a:solidFill>
                  <a:schemeClr val="dk1"/>
                </a:solidFill>
                <a:latin typeface="Poppins Light"/>
                <a:ea typeface="Poppins Light"/>
                <a:cs typeface="Poppins Light"/>
                <a:sym typeface="Poppins Light"/>
              </a:rPr>
              <a:t>P</a:t>
            </a:r>
            <a:r>
              <a:rPr lang="en-US" b="1" dirty="0" smtClean="0">
                <a:solidFill>
                  <a:schemeClr val="dk1"/>
                </a:solidFill>
                <a:latin typeface="Poppins Light"/>
                <a:ea typeface="Poppins Light"/>
                <a:cs typeface="Poppins Light"/>
                <a:sym typeface="Poppins Light"/>
              </a:rPr>
              <a:t>vt. Ltd. Is Incubated at CSJM University Kanpur</a:t>
            </a:r>
            <a:endParaRPr lang="en-US" b="1" dirty="0">
              <a:solidFill>
                <a:schemeClr val="dk1"/>
              </a:solidFill>
              <a:latin typeface="Poppins"/>
              <a:ea typeface="Poppins Light"/>
              <a:cs typeface="Poppins"/>
              <a:sym typeface="Poppins"/>
            </a:endParaRPr>
          </a:p>
          <a:p>
            <a:pPr marL="171450" indent="-171450">
              <a:lnSpc>
                <a:spcPct val="90000"/>
              </a:lnSpc>
              <a:buFont typeface="Arial" pitchFamily="34" charset="0"/>
              <a:buChar char="•"/>
            </a:pPr>
            <a:r>
              <a:rPr lang="en-US" b="1" dirty="0" smtClean="0">
                <a:solidFill>
                  <a:schemeClr val="dk1"/>
                </a:solidFill>
                <a:latin typeface="Poppins"/>
                <a:ea typeface="Poppins Light"/>
                <a:cs typeface="Poppins"/>
                <a:sym typeface="Poppins"/>
              </a:rPr>
              <a:t>Engaged in </a:t>
            </a:r>
            <a:r>
              <a:rPr lang="en-US" b="1" dirty="0" smtClean="0">
                <a:solidFill>
                  <a:schemeClr val="dk1"/>
                </a:solidFill>
                <a:latin typeface="Poppins Light"/>
                <a:ea typeface="Poppins Light"/>
                <a:cs typeface="Poppins Light"/>
                <a:sym typeface="Poppins Light"/>
              </a:rPr>
              <a:t>Activity based training and facilitation engaging NGO units and SHGs.</a:t>
            </a:r>
            <a:endParaRPr b="1" dirty="0" smtClean="0">
              <a:solidFill>
                <a:schemeClr val="dk1"/>
              </a:solidFill>
              <a:latin typeface="Poppins Light"/>
              <a:ea typeface="Poppins Light"/>
              <a:cs typeface="Poppins Light"/>
              <a:sym typeface="Poppins Light"/>
            </a:endParaRPr>
          </a:p>
          <a:p>
            <a:pPr marL="0" lvl="0" indent="0" algn="l" rtl="0">
              <a:lnSpc>
                <a:spcPct val="90000"/>
              </a:lnSpc>
              <a:spcBef>
                <a:spcPts val="0"/>
              </a:spcBef>
              <a:spcAft>
                <a:spcPts val="0"/>
              </a:spcAft>
              <a:buNone/>
            </a:pPr>
            <a:endParaRPr b="1" dirty="0" smtClean="0">
              <a:solidFill>
                <a:schemeClr val="dk1"/>
              </a:solidFill>
              <a:latin typeface="Poppins Light"/>
              <a:ea typeface="Poppins Light"/>
              <a:cs typeface="Poppins Light"/>
              <a:sym typeface="Poppins Light"/>
            </a:endParaRPr>
          </a:p>
          <a:p>
            <a:pPr marL="171450" lvl="0" indent="-171450">
              <a:lnSpc>
                <a:spcPct val="90000"/>
              </a:lnSpc>
              <a:buFont typeface="Arial" pitchFamily="34" charset="0"/>
              <a:buChar char="•"/>
            </a:pPr>
            <a:r>
              <a:rPr lang="en-US" b="1" dirty="0" smtClean="0">
                <a:solidFill>
                  <a:schemeClr val="dk1"/>
                </a:solidFill>
                <a:latin typeface="Poppins Light"/>
                <a:ea typeface="Poppins Light"/>
                <a:cs typeface="Poppins Light"/>
                <a:sym typeface="Poppins Light"/>
              </a:rPr>
              <a:t>Engaging and Handholding Support for Rural Stakeholders</a:t>
            </a:r>
            <a:endParaRPr b="1" dirty="0" smtClean="0">
              <a:solidFill>
                <a:schemeClr val="dk1"/>
              </a:solidFill>
              <a:latin typeface="Poppins Light"/>
              <a:ea typeface="Poppins Light"/>
              <a:cs typeface="Poppins Light"/>
              <a:sym typeface="Poppins Light"/>
            </a:endParaRPr>
          </a:p>
          <a:p>
            <a:pPr marL="0" lvl="0" indent="0" algn="l" rtl="0">
              <a:lnSpc>
                <a:spcPct val="90000"/>
              </a:lnSpc>
              <a:spcBef>
                <a:spcPts val="0"/>
              </a:spcBef>
              <a:spcAft>
                <a:spcPts val="0"/>
              </a:spcAft>
              <a:buNone/>
            </a:pPr>
            <a:endParaRPr b="1" dirty="0" smtClean="0">
              <a:solidFill>
                <a:schemeClr val="dk1"/>
              </a:solidFill>
              <a:latin typeface="Poppins Light"/>
              <a:ea typeface="Poppins Light"/>
              <a:cs typeface="Poppins Light"/>
              <a:sym typeface="Poppins Light"/>
            </a:endParaRPr>
          </a:p>
          <a:p>
            <a:pPr marL="171450" lvl="0" indent="-171450" algn="l" rtl="0">
              <a:spcBef>
                <a:spcPts val="0"/>
              </a:spcBef>
              <a:spcAft>
                <a:spcPts val="0"/>
              </a:spcAft>
              <a:buClr>
                <a:schemeClr val="dk1"/>
              </a:buClr>
              <a:buSzPts val="1100"/>
              <a:buFont typeface="Arial" pitchFamily="34" charset="0"/>
              <a:buChar char="•"/>
            </a:pPr>
            <a:r>
              <a:rPr lang="en-US" b="1" dirty="0" smtClean="0">
                <a:solidFill>
                  <a:schemeClr val="dk1"/>
                </a:solidFill>
                <a:latin typeface="Poppins Light"/>
                <a:ea typeface="Poppins Light"/>
                <a:cs typeface="Poppins Light"/>
                <a:sym typeface="Poppins Light"/>
              </a:rPr>
              <a:t>Expertise, Project Management and Marketing support for FPOs and other Producer groups</a:t>
            </a:r>
            <a:endParaRPr b="1" dirty="0" smtClean="0">
              <a:solidFill>
                <a:schemeClr val="dk1"/>
              </a:solidFill>
              <a:latin typeface="Poppins Light"/>
              <a:ea typeface="Poppins Light"/>
              <a:cs typeface="Poppins Light"/>
              <a:sym typeface="Poppins Light"/>
            </a:endParaRPr>
          </a:p>
          <a:p>
            <a:pPr marL="0" lvl="0" indent="0" algn="l" rtl="0">
              <a:lnSpc>
                <a:spcPct val="90000"/>
              </a:lnSpc>
              <a:spcBef>
                <a:spcPts val="0"/>
              </a:spcBef>
              <a:spcAft>
                <a:spcPts val="0"/>
              </a:spcAft>
              <a:buNone/>
            </a:pPr>
            <a:endParaRPr b="1" dirty="0" smtClean="0">
              <a:solidFill>
                <a:schemeClr val="dk1"/>
              </a:solidFill>
              <a:latin typeface="Poppins Light"/>
              <a:ea typeface="Poppins Light"/>
              <a:cs typeface="Poppins Light"/>
              <a:sym typeface="Poppins Light"/>
            </a:endParaRPr>
          </a:p>
          <a:p>
            <a:pPr marL="171450" lvl="0" indent="-171450" algn="l" rtl="0">
              <a:spcBef>
                <a:spcPts val="0"/>
              </a:spcBef>
              <a:spcAft>
                <a:spcPts val="0"/>
              </a:spcAft>
              <a:buFont typeface="Arial" pitchFamily="34" charset="0"/>
              <a:buChar char="•"/>
            </a:pPr>
            <a:r>
              <a:rPr lang="en-US" b="1" dirty="0" smtClean="0">
                <a:solidFill>
                  <a:schemeClr val="dk1"/>
                </a:solidFill>
                <a:latin typeface="Poppins Light"/>
                <a:ea typeface="Poppins Light"/>
                <a:cs typeface="Poppins Light"/>
                <a:sym typeface="Poppins Light"/>
              </a:rPr>
              <a:t>Supporting govt. implementation agencies offering schemes and policy components</a:t>
            </a:r>
            <a:endParaRPr b="1" dirty="0" smtClean="0">
              <a:solidFill>
                <a:schemeClr val="dk1"/>
              </a:solidFill>
              <a:latin typeface="Poppins Light"/>
              <a:ea typeface="Poppins Light"/>
              <a:cs typeface="Poppins Light"/>
              <a:sym typeface="Poppins Light"/>
            </a:endParaRPr>
          </a:p>
          <a:p>
            <a:pPr marL="0" lvl="0" indent="0" algn="l" rtl="0">
              <a:spcBef>
                <a:spcPts val="0"/>
              </a:spcBef>
              <a:spcAft>
                <a:spcPts val="0"/>
              </a:spcAft>
              <a:buNone/>
            </a:pPr>
            <a:endParaRPr b="1" dirty="0" smtClean="0">
              <a:solidFill>
                <a:schemeClr val="dk1"/>
              </a:solidFill>
              <a:latin typeface="Poppins Light"/>
              <a:ea typeface="Poppins Light"/>
              <a:cs typeface="Poppins Light"/>
              <a:sym typeface="Poppins Light"/>
            </a:endParaRPr>
          </a:p>
          <a:p>
            <a:pPr marL="171450" lvl="0" indent="-171450" algn="l" rtl="0">
              <a:spcBef>
                <a:spcPts val="0"/>
              </a:spcBef>
              <a:spcAft>
                <a:spcPts val="0"/>
              </a:spcAft>
              <a:buFont typeface="Arial" pitchFamily="34" charset="0"/>
              <a:buChar char="•"/>
            </a:pPr>
            <a:r>
              <a:rPr lang="en-GB" b="1" dirty="0" smtClean="0">
                <a:solidFill>
                  <a:schemeClr val="dk1"/>
                </a:solidFill>
                <a:latin typeface="Poppins Light"/>
                <a:ea typeface="Poppins Light"/>
                <a:cs typeface="Poppins Light"/>
                <a:sym typeface="Poppins Light"/>
              </a:rPr>
              <a:t>Scalability, large scale employment generation, sustainable development </a:t>
            </a:r>
            <a:endParaRPr b="1" dirty="0">
              <a:solidFill>
                <a:schemeClr val="dk1"/>
              </a:solidFill>
              <a:latin typeface="Poppins Light"/>
              <a:ea typeface="Poppins Light"/>
              <a:cs typeface="Poppins Light"/>
              <a:sym typeface="Poppins Ligh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8" y="55248"/>
            <a:ext cx="21371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92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583775" y="536450"/>
            <a:ext cx="468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2" name="Google Shape;62;p14"/>
          <p:cNvSpPr/>
          <p:nvPr/>
        </p:nvSpPr>
        <p:spPr>
          <a:xfrm>
            <a:off x="0" y="0"/>
            <a:ext cx="9144000" cy="9474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p:nvPr/>
        </p:nvSpPr>
        <p:spPr>
          <a:xfrm>
            <a:off x="2142768" y="38559"/>
            <a:ext cx="4705932"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dirty="0" err="1" smtClean="0">
                <a:latin typeface="Poppins SemiBold"/>
                <a:ea typeface="Poppins SemiBold"/>
                <a:cs typeface="Poppins SemiBold"/>
                <a:sym typeface="Poppins SemiBold"/>
              </a:rPr>
              <a:t>Godhan</a:t>
            </a:r>
            <a:r>
              <a:rPr lang="en-GB" sz="1500" dirty="0" smtClean="0">
                <a:latin typeface="Poppins SemiBold"/>
                <a:ea typeface="Poppins SemiBold"/>
                <a:cs typeface="Poppins SemiBold"/>
                <a:sym typeface="Poppins SemiBold"/>
              </a:rPr>
              <a:t> Allied Products and Services </a:t>
            </a:r>
            <a:r>
              <a:rPr lang="en-GB" sz="1500" dirty="0" err="1" smtClean="0">
                <a:latin typeface="Poppins SemiBold"/>
                <a:ea typeface="Poppins SemiBold"/>
                <a:cs typeface="Poppins SemiBold"/>
                <a:sym typeface="Poppins SemiBold"/>
              </a:rPr>
              <a:t>Pvt.</a:t>
            </a:r>
            <a:r>
              <a:rPr lang="en-GB" sz="1500" dirty="0" smtClean="0">
                <a:latin typeface="Poppins SemiBold"/>
                <a:ea typeface="Poppins SemiBold"/>
                <a:cs typeface="Poppins SemiBold"/>
                <a:sym typeface="Poppins SemiBold"/>
              </a:rPr>
              <a:t> Ltd.</a:t>
            </a:r>
            <a:endParaRPr sz="1500" dirty="0">
              <a:latin typeface="Poppins SemiBold"/>
              <a:ea typeface="Poppins SemiBold"/>
              <a:cs typeface="Poppins SemiBold"/>
              <a:sym typeface="Poppins SemiBold"/>
            </a:endParaRPr>
          </a:p>
        </p:txBody>
      </p:sp>
      <p:sp>
        <p:nvSpPr>
          <p:cNvPr id="64" name="Google Shape;64;p14"/>
          <p:cNvSpPr txBox="1"/>
          <p:nvPr/>
        </p:nvSpPr>
        <p:spPr>
          <a:xfrm>
            <a:off x="2508750" y="1221473"/>
            <a:ext cx="203820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Focus Area</a:t>
            </a:r>
            <a:endParaRPr sz="1000" dirty="0">
              <a:latin typeface="Poppins SemiBold"/>
              <a:ea typeface="Poppins SemiBold"/>
              <a:cs typeface="Poppins SemiBold"/>
              <a:sym typeface="Poppins SemiBold"/>
            </a:endParaRPr>
          </a:p>
          <a:p>
            <a:pPr marL="0" lvl="0" indent="0" algn="l" rtl="0">
              <a:spcBef>
                <a:spcPts val="0"/>
              </a:spcBef>
              <a:spcAft>
                <a:spcPts val="0"/>
              </a:spcAft>
              <a:buNone/>
            </a:pPr>
            <a:endParaRPr sz="500" dirty="0">
              <a:latin typeface="Poppins SemiBold"/>
              <a:ea typeface="Poppins SemiBold"/>
              <a:cs typeface="Poppins SemiBold"/>
              <a:sym typeface="Poppins SemiBold"/>
            </a:endParaRPr>
          </a:p>
          <a:p>
            <a:pPr marL="0" lvl="0" indent="0" algn="l" rtl="0">
              <a:spcBef>
                <a:spcPts val="0"/>
              </a:spcBef>
              <a:spcAft>
                <a:spcPts val="0"/>
              </a:spcAft>
              <a:buNone/>
            </a:pPr>
            <a:r>
              <a:rPr lang="en-GB" sz="1000" dirty="0" smtClean="0">
                <a:solidFill>
                  <a:srgbClr val="434343"/>
                </a:solidFill>
                <a:latin typeface="Poppins Light"/>
                <a:ea typeface="Poppins Light"/>
                <a:cs typeface="Poppins Light"/>
                <a:sym typeface="Poppins Light"/>
              </a:rPr>
              <a:t>Cattle Shed Management for State Sponsored cattle shed units</a:t>
            </a:r>
            <a:endParaRPr sz="1000" dirty="0">
              <a:solidFill>
                <a:srgbClr val="434343"/>
              </a:solidFill>
              <a:latin typeface="Poppins Light"/>
              <a:ea typeface="Poppins Light"/>
              <a:cs typeface="Poppins Light"/>
              <a:sym typeface="Poppins Light"/>
            </a:endParaRPr>
          </a:p>
        </p:txBody>
      </p:sp>
      <p:sp>
        <p:nvSpPr>
          <p:cNvPr id="65" name="Google Shape;65;p14"/>
          <p:cNvSpPr txBox="1"/>
          <p:nvPr/>
        </p:nvSpPr>
        <p:spPr>
          <a:xfrm>
            <a:off x="4795575" y="1834150"/>
            <a:ext cx="4212900" cy="7232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Tech Brief</a:t>
            </a:r>
            <a:endParaRPr sz="1000" dirty="0">
              <a:latin typeface="Poppins SemiBold"/>
              <a:ea typeface="Poppins SemiBold"/>
              <a:cs typeface="Poppins SemiBold"/>
              <a:sym typeface="Poppins SemiBold"/>
            </a:endParaRPr>
          </a:p>
          <a:p>
            <a:pPr marL="0" lvl="0" indent="0" algn="l" rtl="0">
              <a:spcBef>
                <a:spcPts val="0"/>
              </a:spcBef>
              <a:spcAft>
                <a:spcPts val="0"/>
              </a:spcAft>
              <a:buNone/>
            </a:pPr>
            <a:endParaRPr sz="500" dirty="0">
              <a:latin typeface="Poppins SemiBold"/>
              <a:ea typeface="Poppins SemiBold"/>
              <a:cs typeface="Poppins SemiBold"/>
              <a:sym typeface="Poppins SemiBold"/>
            </a:endParaRPr>
          </a:p>
          <a:p>
            <a:pPr marL="0" lvl="0" indent="0" algn="l" rtl="0">
              <a:spcBef>
                <a:spcPts val="0"/>
              </a:spcBef>
              <a:spcAft>
                <a:spcPts val="0"/>
              </a:spcAft>
              <a:buNone/>
            </a:pPr>
            <a:r>
              <a:rPr lang="en-US" sz="1000" dirty="0" smtClean="0">
                <a:solidFill>
                  <a:srgbClr val="434343"/>
                </a:solidFill>
                <a:latin typeface="Poppins Light"/>
                <a:ea typeface="Poppins Light"/>
                <a:cs typeface="Poppins Light"/>
                <a:sym typeface="Poppins Light"/>
              </a:rPr>
              <a:t>Integrating natural and human resources using IOT and Block chain technologies</a:t>
            </a:r>
            <a:endParaRPr sz="1000" dirty="0">
              <a:solidFill>
                <a:srgbClr val="434343"/>
              </a:solidFill>
              <a:latin typeface="Poppins Light"/>
              <a:ea typeface="Poppins Light"/>
              <a:cs typeface="Poppins Light"/>
              <a:sym typeface="Poppins Light"/>
            </a:endParaRPr>
          </a:p>
        </p:txBody>
      </p:sp>
      <p:sp>
        <p:nvSpPr>
          <p:cNvPr id="66" name="Google Shape;66;p14"/>
          <p:cNvSpPr/>
          <p:nvPr/>
        </p:nvSpPr>
        <p:spPr>
          <a:xfrm>
            <a:off x="0" y="3137450"/>
            <a:ext cx="9156600" cy="200207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599878" y="3104575"/>
            <a:ext cx="896700" cy="896700"/>
          </a:xfrm>
          <a:prstGeom prst="ellipse">
            <a:avLst/>
          </a:prstGeom>
          <a:solidFill>
            <a:srgbClr val="78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6574525" y="3201875"/>
            <a:ext cx="947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FFFFFF"/>
                </a:solidFill>
                <a:latin typeface="Poppins ExtraBold"/>
                <a:ea typeface="Poppins ExtraBold"/>
                <a:cs typeface="Poppins ExtraBold"/>
                <a:sym typeface="Poppins ExtraBold"/>
              </a:rPr>
              <a:t>2</a:t>
            </a:r>
            <a:endParaRPr sz="1800" dirty="0">
              <a:solidFill>
                <a:srgbClr val="FFFFFF"/>
              </a:solidFill>
              <a:latin typeface="Poppins ExtraBold"/>
              <a:ea typeface="Poppins ExtraBold"/>
              <a:cs typeface="Poppins ExtraBold"/>
              <a:sym typeface="Poppins ExtraBold"/>
            </a:endParaRPr>
          </a:p>
          <a:p>
            <a:pPr marL="0" lvl="0" indent="0" algn="ctr" rtl="0">
              <a:spcBef>
                <a:spcPts val="0"/>
              </a:spcBef>
              <a:spcAft>
                <a:spcPts val="0"/>
              </a:spcAft>
              <a:buNone/>
            </a:pPr>
            <a:endParaRPr sz="500" dirty="0">
              <a:solidFill>
                <a:srgbClr val="FFFFFF"/>
              </a:solidFill>
              <a:latin typeface="Poppins"/>
              <a:ea typeface="Poppins"/>
              <a:cs typeface="Poppins"/>
              <a:sym typeface="Poppins"/>
            </a:endParaRPr>
          </a:p>
          <a:p>
            <a:pPr marL="0" lvl="0" indent="0" algn="ctr" rtl="0">
              <a:spcBef>
                <a:spcPts val="0"/>
              </a:spcBef>
              <a:spcAft>
                <a:spcPts val="0"/>
              </a:spcAft>
              <a:buNone/>
            </a:pPr>
            <a:r>
              <a:rPr lang="en-GB" sz="800" dirty="0" smtClean="0">
                <a:solidFill>
                  <a:srgbClr val="FFFFFF"/>
                </a:solidFill>
                <a:latin typeface="Poppins"/>
                <a:ea typeface="Poppins"/>
                <a:cs typeface="Poppins"/>
                <a:sym typeface="Poppins"/>
              </a:rPr>
              <a:t>FPO On board</a:t>
            </a:r>
            <a:endParaRPr sz="800" dirty="0">
              <a:solidFill>
                <a:srgbClr val="FFFFFF"/>
              </a:solidFill>
              <a:latin typeface="Poppins"/>
              <a:ea typeface="Poppins"/>
              <a:cs typeface="Poppins"/>
              <a:sym typeface="Poppins"/>
            </a:endParaRPr>
          </a:p>
        </p:txBody>
      </p:sp>
      <p:sp>
        <p:nvSpPr>
          <p:cNvPr id="69" name="Google Shape;69;p14"/>
          <p:cNvSpPr txBox="1"/>
          <p:nvPr/>
        </p:nvSpPr>
        <p:spPr>
          <a:xfrm>
            <a:off x="375150" y="3589900"/>
            <a:ext cx="4212900" cy="10310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Unique Selling Proposition</a:t>
            </a:r>
            <a:endParaRPr sz="1000" dirty="0">
              <a:latin typeface="Poppins SemiBold"/>
              <a:ea typeface="Poppins SemiBold"/>
              <a:cs typeface="Poppins SemiBold"/>
              <a:sym typeface="Poppins SemiBold"/>
            </a:endParaRPr>
          </a:p>
          <a:p>
            <a:pPr marL="0" lvl="0" indent="0" algn="l" rtl="0">
              <a:spcBef>
                <a:spcPts val="0"/>
              </a:spcBef>
              <a:spcAft>
                <a:spcPts val="0"/>
              </a:spcAft>
              <a:buNone/>
            </a:pPr>
            <a:endParaRPr sz="500" dirty="0">
              <a:latin typeface="Poppins SemiBold"/>
              <a:ea typeface="Poppins SemiBold"/>
              <a:cs typeface="Poppins SemiBold"/>
              <a:sym typeface="Poppins SemiBold"/>
            </a:endParaRPr>
          </a:p>
          <a:p>
            <a:pPr marL="457200" lvl="0" indent="-292100">
              <a:buSzPts val="1000"/>
              <a:buFont typeface="Poppins Light"/>
              <a:buChar char="●"/>
            </a:pPr>
            <a:r>
              <a:rPr lang="en-GB" sz="1000" dirty="0">
                <a:latin typeface="Poppins Light"/>
                <a:ea typeface="Poppins Light"/>
                <a:cs typeface="Poppins Light"/>
                <a:sym typeface="Poppins Light"/>
              </a:rPr>
              <a:t>Scalable and priority area</a:t>
            </a:r>
            <a:endParaRPr lang="en-US" sz="1000" dirty="0" smtClean="0">
              <a:latin typeface="Poppins Light"/>
              <a:ea typeface="Poppins Light"/>
              <a:cs typeface="Poppins Light"/>
              <a:sym typeface="Poppins Light"/>
            </a:endParaRPr>
          </a:p>
          <a:p>
            <a:pPr marL="457200" lvl="0" indent="-292100" algn="l" rtl="0">
              <a:spcBef>
                <a:spcPts val="0"/>
              </a:spcBef>
              <a:spcAft>
                <a:spcPts val="0"/>
              </a:spcAft>
              <a:buSzPts val="1000"/>
              <a:buFont typeface="Poppins Light"/>
              <a:buChar char="●"/>
            </a:pPr>
            <a:r>
              <a:rPr lang="en-US" sz="1000" dirty="0" smtClean="0">
                <a:latin typeface="Poppins Light"/>
                <a:ea typeface="Poppins Light"/>
                <a:cs typeface="Poppins Light"/>
                <a:sym typeface="Poppins Light"/>
              </a:rPr>
              <a:t>Regional Resource Management</a:t>
            </a:r>
            <a:endParaRPr sz="1000" dirty="0">
              <a:latin typeface="Poppins Light"/>
              <a:ea typeface="Poppins Light"/>
              <a:cs typeface="Poppins Light"/>
              <a:sym typeface="Poppins Light"/>
            </a:endParaRPr>
          </a:p>
          <a:p>
            <a:pPr marL="457200" lvl="0" indent="-292100" algn="l" rtl="0">
              <a:spcBef>
                <a:spcPts val="0"/>
              </a:spcBef>
              <a:spcAft>
                <a:spcPts val="0"/>
              </a:spcAft>
              <a:buSzPts val="1000"/>
              <a:buFont typeface="Poppins Light"/>
              <a:buChar char="●"/>
            </a:pPr>
            <a:r>
              <a:rPr lang="en-GB" sz="1000" dirty="0" smtClean="0">
                <a:solidFill>
                  <a:srgbClr val="000000"/>
                </a:solidFill>
                <a:latin typeface="Poppins Light"/>
                <a:ea typeface="Poppins Light"/>
                <a:cs typeface="Poppins Light"/>
                <a:sym typeface="Poppins Light"/>
              </a:rPr>
              <a:t>Community Engagement for large scale employment </a:t>
            </a:r>
            <a:endParaRPr sz="1000" dirty="0">
              <a:solidFill>
                <a:srgbClr val="000000"/>
              </a:solidFill>
              <a:latin typeface="Poppins Light"/>
              <a:ea typeface="Poppins Light"/>
              <a:cs typeface="Poppins Light"/>
              <a:sym typeface="Poppins Light"/>
            </a:endParaRPr>
          </a:p>
          <a:p>
            <a:pPr marL="457200" lvl="0" indent="-292100" algn="l" rtl="0">
              <a:spcBef>
                <a:spcPts val="0"/>
              </a:spcBef>
              <a:spcAft>
                <a:spcPts val="0"/>
              </a:spcAft>
              <a:buSzPts val="1000"/>
              <a:buFont typeface="Poppins Light"/>
              <a:buChar char="●"/>
            </a:pPr>
            <a:endParaRPr sz="1000" dirty="0">
              <a:solidFill>
                <a:srgbClr val="434343"/>
              </a:solidFill>
              <a:latin typeface="Poppins"/>
              <a:ea typeface="Poppins"/>
              <a:cs typeface="Poppins"/>
              <a:sym typeface="Poppins"/>
            </a:endParaRPr>
          </a:p>
        </p:txBody>
      </p:sp>
      <p:sp>
        <p:nvSpPr>
          <p:cNvPr id="70" name="Google Shape;70;p14"/>
          <p:cNvSpPr/>
          <p:nvPr/>
        </p:nvSpPr>
        <p:spPr>
          <a:xfrm>
            <a:off x="6599878" y="4186308"/>
            <a:ext cx="896700" cy="896700"/>
          </a:xfrm>
          <a:prstGeom prst="ellipse">
            <a:avLst/>
          </a:prstGeom>
          <a:solidFill>
            <a:srgbClr val="78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6574525" y="4319050"/>
            <a:ext cx="947400" cy="7540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FFFFFF"/>
                </a:solidFill>
                <a:latin typeface="Poppins ExtraBold"/>
                <a:ea typeface="Poppins ExtraBold"/>
                <a:cs typeface="Poppins ExtraBold"/>
                <a:sym typeface="Poppins ExtraBold"/>
              </a:rPr>
              <a:t>2</a:t>
            </a:r>
            <a:endParaRPr sz="1800" dirty="0">
              <a:solidFill>
                <a:srgbClr val="FFFFFF"/>
              </a:solidFill>
              <a:latin typeface="Poppins ExtraBold"/>
              <a:ea typeface="Poppins ExtraBold"/>
              <a:cs typeface="Poppins ExtraBold"/>
              <a:sym typeface="Poppins ExtraBold"/>
            </a:endParaRPr>
          </a:p>
          <a:p>
            <a:pPr marL="0" lvl="0" indent="0" algn="ctr" rtl="0">
              <a:spcBef>
                <a:spcPts val="0"/>
              </a:spcBef>
              <a:spcAft>
                <a:spcPts val="0"/>
              </a:spcAft>
              <a:buNone/>
            </a:pPr>
            <a:endParaRPr sz="300" dirty="0">
              <a:solidFill>
                <a:srgbClr val="FFFFFF"/>
              </a:solidFill>
              <a:latin typeface="Poppins"/>
              <a:ea typeface="Poppins"/>
              <a:cs typeface="Poppins"/>
              <a:sym typeface="Poppins"/>
            </a:endParaRPr>
          </a:p>
          <a:p>
            <a:pPr marL="0" lvl="0" indent="0" algn="ctr" rtl="0">
              <a:spcBef>
                <a:spcPts val="0"/>
              </a:spcBef>
              <a:spcAft>
                <a:spcPts val="0"/>
              </a:spcAft>
              <a:buNone/>
            </a:pPr>
            <a:r>
              <a:rPr lang="en-GB" sz="800" dirty="0" smtClean="0">
                <a:solidFill>
                  <a:srgbClr val="FFFFFF"/>
                </a:solidFill>
                <a:latin typeface="Poppins"/>
                <a:ea typeface="Poppins"/>
                <a:cs typeface="Poppins"/>
                <a:sym typeface="Poppins"/>
              </a:rPr>
              <a:t>Collaborated with HEI</a:t>
            </a:r>
            <a:endParaRPr sz="800" dirty="0">
              <a:solidFill>
                <a:srgbClr val="FFFFFF"/>
              </a:solidFill>
              <a:latin typeface="Poppins"/>
              <a:ea typeface="Poppins"/>
              <a:cs typeface="Poppins"/>
              <a:sym typeface="Poppins"/>
            </a:endParaRPr>
          </a:p>
        </p:txBody>
      </p:sp>
      <p:sp>
        <p:nvSpPr>
          <p:cNvPr id="73" name="Google Shape;73;p14"/>
          <p:cNvSpPr/>
          <p:nvPr/>
        </p:nvSpPr>
        <p:spPr>
          <a:xfrm>
            <a:off x="7897958" y="3104575"/>
            <a:ext cx="896700" cy="896700"/>
          </a:xfrm>
          <a:prstGeom prst="ellipse">
            <a:avLst/>
          </a:prstGeom>
          <a:solidFill>
            <a:srgbClr val="629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p:nvPr/>
        </p:nvSpPr>
        <p:spPr>
          <a:xfrm>
            <a:off x="7872600" y="3175825"/>
            <a:ext cx="9474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FFFFFF"/>
                </a:solidFill>
                <a:latin typeface="Poppins ExtraBold"/>
                <a:ea typeface="Poppins ExtraBold"/>
                <a:cs typeface="Poppins ExtraBold"/>
                <a:sym typeface="Poppins ExtraBold"/>
              </a:rPr>
              <a:t>2</a:t>
            </a:r>
            <a:endParaRPr sz="1800" dirty="0">
              <a:solidFill>
                <a:srgbClr val="FFFFFF"/>
              </a:solidFill>
              <a:latin typeface="Poppins ExtraBold"/>
              <a:ea typeface="Poppins ExtraBold"/>
              <a:cs typeface="Poppins ExtraBold"/>
              <a:sym typeface="Poppins ExtraBold"/>
            </a:endParaRPr>
          </a:p>
          <a:p>
            <a:pPr marL="0" lvl="0" indent="0" algn="ctr" rtl="0">
              <a:spcBef>
                <a:spcPts val="0"/>
              </a:spcBef>
              <a:spcAft>
                <a:spcPts val="0"/>
              </a:spcAft>
              <a:buNone/>
            </a:pPr>
            <a:endParaRPr sz="300" dirty="0">
              <a:solidFill>
                <a:srgbClr val="FFFFFF"/>
              </a:solidFill>
              <a:latin typeface="Poppins"/>
              <a:ea typeface="Poppins"/>
              <a:cs typeface="Poppins"/>
              <a:sym typeface="Poppins"/>
            </a:endParaRPr>
          </a:p>
          <a:p>
            <a:pPr marL="0" lvl="0" indent="0" algn="ctr" rtl="0">
              <a:spcBef>
                <a:spcPts val="0"/>
              </a:spcBef>
              <a:spcAft>
                <a:spcPts val="0"/>
              </a:spcAft>
              <a:buNone/>
            </a:pPr>
            <a:r>
              <a:rPr lang="en-US" sz="800" dirty="0" smtClean="0">
                <a:solidFill>
                  <a:srgbClr val="FFFFFF"/>
                </a:solidFill>
                <a:latin typeface="Poppins"/>
                <a:ea typeface="Poppins"/>
                <a:cs typeface="Poppins"/>
                <a:sym typeface="Poppins"/>
              </a:rPr>
              <a:t>Cattle sheds</a:t>
            </a:r>
            <a:endParaRPr sz="800" dirty="0">
              <a:solidFill>
                <a:srgbClr val="FFFFFF"/>
              </a:solidFill>
              <a:latin typeface="Poppins"/>
              <a:ea typeface="Poppins"/>
              <a:cs typeface="Poppins"/>
              <a:sym typeface="Poppins"/>
            </a:endParaRPr>
          </a:p>
          <a:p>
            <a:pPr marL="0" lvl="0" indent="0" algn="ctr" rtl="0">
              <a:spcBef>
                <a:spcPts val="0"/>
              </a:spcBef>
              <a:spcAft>
                <a:spcPts val="0"/>
              </a:spcAft>
              <a:buNone/>
            </a:pPr>
            <a:endParaRPr sz="800" dirty="0">
              <a:solidFill>
                <a:srgbClr val="FFFFFF"/>
              </a:solidFill>
              <a:latin typeface="Poppins"/>
              <a:ea typeface="Poppins"/>
              <a:cs typeface="Poppins"/>
              <a:sym typeface="Poppins"/>
            </a:endParaRPr>
          </a:p>
        </p:txBody>
      </p:sp>
      <p:sp>
        <p:nvSpPr>
          <p:cNvPr id="75" name="Google Shape;75;p14"/>
          <p:cNvSpPr/>
          <p:nvPr/>
        </p:nvSpPr>
        <p:spPr>
          <a:xfrm>
            <a:off x="7897958" y="4186308"/>
            <a:ext cx="896700" cy="896700"/>
          </a:xfrm>
          <a:prstGeom prst="ellipse">
            <a:avLst/>
          </a:prstGeom>
          <a:solidFill>
            <a:srgbClr val="629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7847175" y="4340350"/>
            <a:ext cx="947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smtClean="0">
                <a:solidFill>
                  <a:srgbClr val="FFFFFF"/>
                </a:solidFill>
                <a:latin typeface="Poppins ExtraBold"/>
                <a:ea typeface="Poppins ExtraBold"/>
                <a:cs typeface="Poppins ExtraBold"/>
                <a:sym typeface="Poppins ExtraBold"/>
              </a:rPr>
              <a:t>5</a:t>
            </a:r>
            <a:endParaRPr sz="1700" dirty="0">
              <a:solidFill>
                <a:srgbClr val="FFFFFF"/>
              </a:solidFill>
              <a:latin typeface="Poppins ExtraBold"/>
              <a:ea typeface="Poppins ExtraBold"/>
              <a:cs typeface="Poppins ExtraBold"/>
              <a:sym typeface="Poppins ExtraBold"/>
            </a:endParaRPr>
          </a:p>
          <a:p>
            <a:pPr marL="0" lvl="0" indent="0" algn="ctr" rtl="0">
              <a:spcBef>
                <a:spcPts val="0"/>
              </a:spcBef>
              <a:spcAft>
                <a:spcPts val="0"/>
              </a:spcAft>
              <a:buNone/>
            </a:pPr>
            <a:endParaRPr sz="200" dirty="0">
              <a:solidFill>
                <a:srgbClr val="FFFFFF"/>
              </a:solidFill>
              <a:latin typeface="Poppins"/>
              <a:ea typeface="Poppins"/>
              <a:cs typeface="Poppins"/>
              <a:sym typeface="Poppins"/>
            </a:endParaRPr>
          </a:p>
          <a:p>
            <a:pPr marL="0" lvl="0" indent="0" algn="ctr" rtl="0">
              <a:spcBef>
                <a:spcPts val="0"/>
              </a:spcBef>
              <a:spcAft>
                <a:spcPts val="0"/>
              </a:spcAft>
              <a:buNone/>
            </a:pPr>
            <a:r>
              <a:rPr lang="en-GB" sz="700" dirty="0" smtClean="0">
                <a:solidFill>
                  <a:srgbClr val="FFFFFF"/>
                </a:solidFill>
                <a:latin typeface="Poppins"/>
                <a:ea typeface="Poppins"/>
                <a:cs typeface="Poppins"/>
                <a:sym typeface="Poppins"/>
              </a:rPr>
              <a:t>SHGs on boarded</a:t>
            </a:r>
            <a:endParaRPr sz="700" dirty="0">
              <a:solidFill>
                <a:srgbClr val="FFFFFF"/>
              </a:solidFill>
              <a:latin typeface="Poppins"/>
              <a:ea typeface="Poppins"/>
              <a:cs typeface="Poppins"/>
              <a:sym typeface="Poppins"/>
            </a:endParaRPr>
          </a:p>
        </p:txBody>
      </p:sp>
      <p:sp>
        <p:nvSpPr>
          <p:cNvPr id="77" name="Google Shape;77;p14"/>
          <p:cNvSpPr txBox="1"/>
          <p:nvPr/>
        </p:nvSpPr>
        <p:spPr>
          <a:xfrm>
            <a:off x="4795575" y="1075300"/>
            <a:ext cx="4212900" cy="7232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Problem Statement</a:t>
            </a:r>
            <a:endParaRPr sz="1000" dirty="0">
              <a:latin typeface="Poppins SemiBold"/>
              <a:ea typeface="Poppins SemiBold"/>
              <a:cs typeface="Poppins SemiBold"/>
              <a:sym typeface="Poppins SemiBold"/>
            </a:endParaRPr>
          </a:p>
          <a:p>
            <a:pPr marL="0" lvl="0" indent="0" algn="l" rtl="0">
              <a:spcBef>
                <a:spcPts val="0"/>
              </a:spcBef>
              <a:spcAft>
                <a:spcPts val="0"/>
              </a:spcAft>
              <a:buNone/>
            </a:pPr>
            <a:endParaRPr sz="500" dirty="0">
              <a:latin typeface="Poppins SemiBold"/>
              <a:ea typeface="Poppins SemiBold"/>
              <a:cs typeface="Poppins SemiBold"/>
              <a:sym typeface="Poppins SemiBold"/>
            </a:endParaRPr>
          </a:p>
          <a:p>
            <a:pPr lvl="0"/>
            <a:r>
              <a:rPr lang="en-US" sz="1000" dirty="0"/>
              <a:t>There is a challenge to ensure the resource management on the grass root level for cattle and cattle sheds.</a:t>
            </a:r>
            <a:endParaRPr sz="1000" dirty="0">
              <a:solidFill>
                <a:srgbClr val="434343"/>
              </a:solidFill>
              <a:latin typeface="Poppins Light"/>
              <a:ea typeface="Poppins Light"/>
              <a:cs typeface="Poppins Light"/>
              <a:sym typeface="Poppins Light"/>
            </a:endParaRPr>
          </a:p>
        </p:txBody>
      </p:sp>
      <p:sp>
        <p:nvSpPr>
          <p:cNvPr id="78" name="Google Shape;78;p14"/>
          <p:cNvSpPr txBox="1"/>
          <p:nvPr/>
        </p:nvSpPr>
        <p:spPr>
          <a:xfrm>
            <a:off x="2508750" y="2000202"/>
            <a:ext cx="20382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Founded In</a:t>
            </a:r>
            <a:endParaRPr sz="1000" dirty="0">
              <a:latin typeface="Poppins SemiBold"/>
              <a:ea typeface="Poppins SemiBold"/>
              <a:cs typeface="Poppins SemiBold"/>
              <a:sym typeface="Poppins SemiBold"/>
            </a:endParaRPr>
          </a:p>
          <a:p>
            <a:pPr marL="0" lvl="0" indent="0" algn="l" rtl="0">
              <a:spcBef>
                <a:spcPts val="0"/>
              </a:spcBef>
              <a:spcAft>
                <a:spcPts val="0"/>
              </a:spcAft>
              <a:buNone/>
            </a:pPr>
            <a:r>
              <a:rPr lang="en-US" sz="1200" dirty="0" smtClean="0">
                <a:latin typeface="Poppins SemiBold"/>
                <a:ea typeface="Poppins SemiBold"/>
                <a:cs typeface="Poppins SemiBold"/>
                <a:sym typeface="Poppins SemiBold"/>
              </a:rPr>
              <a:t>2024</a:t>
            </a:r>
            <a:endParaRPr sz="1200" dirty="0">
              <a:latin typeface="Poppins SemiBold"/>
              <a:ea typeface="Poppins SemiBold"/>
              <a:cs typeface="Poppins SemiBold"/>
              <a:sym typeface="Poppins SemiBold"/>
            </a:endParaRPr>
          </a:p>
        </p:txBody>
      </p:sp>
      <p:sp>
        <p:nvSpPr>
          <p:cNvPr id="79" name="Google Shape;79;p14"/>
          <p:cNvSpPr txBox="1"/>
          <p:nvPr/>
        </p:nvSpPr>
        <p:spPr>
          <a:xfrm>
            <a:off x="2508750" y="2499782"/>
            <a:ext cx="2038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latin typeface="Poppins SemiBold"/>
                <a:ea typeface="Poppins SemiBold"/>
                <a:cs typeface="Poppins SemiBold"/>
                <a:sym typeface="Poppins SemiBold"/>
              </a:rPr>
              <a:t>Location</a:t>
            </a:r>
            <a:endParaRPr sz="1000" dirty="0">
              <a:latin typeface="Poppins SemiBold"/>
              <a:ea typeface="Poppins SemiBold"/>
              <a:cs typeface="Poppins SemiBold"/>
              <a:sym typeface="Poppins SemiBold"/>
            </a:endParaRPr>
          </a:p>
          <a:p>
            <a:pPr marL="0" lvl="0" indent="0" algn="l" rtl="0">
              <a:spcBef>
                <a:spcPts val="0"/>
              </a:spcBef>
              <a:spcAft>
                <a:spcPts val="0"/>
              </a:spcAft>
              <a:buNone/>
            </a:pPr>
            <a:endParaRPr sz="500" dirty="0">
              <a:latin typeface="Poppins SemiBold"/>
              <a:ea typeface="Poppins SemiBold"/>
              <a:cs typeface="Poppins SemiBold"/>
              <a:sym typeface="Poppins SemiBold"/>
            </a:endParaRPr>
          </a:p>
          <a:p>
            <a:pPr marL="0" lvl="0" indent="0" algn="l" rtl="0">
              <a:spcBef>
                <a:spcPts val="0"/>
              </a:spcBef>
              <a:spcAft>
                <a:spcPts val="0"/>
              </a:spcAft>
              <a:buNone/>
            </a:pPr>
            <a:r>
              <a:rPr lang="en-GB" sz="1000" dirty="0" smtClean="0">
                <a:solidFill>
                  <a:srgbClr val="434343"/>
                </a:solidFill>
                <a:latin typeface="Poppins Light"/>
                <a:ea typeface="Poppins Light"/>
                <a:cs typeface="Poppins Light"/>
                <a:sym typeface="Poppins Light"/>
              </a:rPr>
              <a:t>Kanpur</a:t>
            </a:r>
            <a:endParaRPr sz="1000" dirty="0">
              <a:solidFill>
                <a:srgbClr val="434343"/>
              </a:solidFill>
              <a:latin typeface="Poppins Light"/>
              <a:ea typeface="Poppins Light"/>
              <a:cs typeface="Poppins Light"/>
              <a:sym typeface="Poppins Light"/>
            </a:endParaRPr>
          </a:p>
        </p:txBody>
      </p:sp>
      <p:sp>
        <p:nvSpPr>
          <p:cNvPr id="81" name="Google Shape;81;p14"/>
          <p:cNvSpPr txBox="1"/>
          <p:nvPr/>
        </p:nvSpPr>
        <p:spPr>
          <a:xfrm>
            <a:off x="360000" y="191500"/>
            <a:ext cx="94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solidFill>
                  <a:srgbClr val="666666"/>
                </a:solidFill>
                <a:latin typeface="Poppins Light"/>
                <a:ea typeface="Poppins Light"/>
                <a:cs typeface="Poppins Light"/>
                <a:sym typeface="Poppins Light"/>
              </a:rPr>
              <a:t>Add your logo here</a:t>
            </a:r>
            <a:endParaRPr sz="1000" dirty="0">
              <a:solidFill>
                <a:srgbClr val="666666"/>
              </a:solidFill>
              <a:latin typeface="Poppins Light"/>
              <a:ea typeface="Poppins Light"/>
              <a:cs typeface="Poppins Light"/>
              <a:sym typeface="Poppins Light"/>
            </a:endParaRPr>
          </a:p>
        </p:txBody>
      </p:sp>
      <p:sp>
        <p:nvSpPr>
          <p:cNvPr id="82" name="Google Shape;82;p14"/>
          <p:cNvSpPr/>
          <p:nvPr/>
        </p:nvSpPr>
        <p:spPr>
          <a:xfrm>
            <a:off x="377700" y="1166450"/>
            <a:ext cx="1971000" cy="19710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p:nvPr/>
        </p:nvSpPr>
        <p:spPr>
          <a:xfrm>
            <a:off x="564000" y="1813750"/>
            <a:ext cx="1598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solidFill>
                  <a:srgbClr val="666666"/>
                </a:solidFill>
                <a:latin typeface="Poppins Light"/>
                <a:ea typeface="Poppins Light"/>
                <a:cs typeface="Poppins Light"/>
                <a:sym typeface="Poppins Light"/>
              </a:rPr>
              <a:t>Add a high resolution photo of your product or service here</a:t>
            </a:r>
            <a:endParaRPr sz="1000" dirty="0">
              <a:solidFill>
                <a:srgbClr val="666666"/>
              </a:solidFill>
              <a:latin typeface="Poppins Light"/>
              <a:ea typeface="Poppins Light"/>
              <a:cs typeface="Poppins Light"/>
              <a:sym typeface="Poppins Light"/>
            </a:endParaRPr>
          </a:p>
        </p:txBody>
      </p:sp>
      <p:grpSp>
        <p:nvGrpSpPr>
          <p:cNvPr id="25" name="Group 24"/>
          <p:cNvGrpSpPr/>
          <p:nvPr/>
        </p:nvGrpSpPr>
        <p:grpSpPr>
          <a:xfrm>
            <a:off x="7825244" y="58219"/>
            <a:ext cx="1234673" cy="792871"/>
            <a:chOff x="7825244" y="58219"/>
            <a:chExt cx="1234673" cy="792871"/>
          </a:xfrm>
        </p:grpSpPr>
        <p:pic>
          <p:nvPicPr>
            <p:cNvPr id="26" name="Picture 2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27" name="Picture 2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
        <p:nvSpPr>
          <p:cNvPr id="28" name="Google Shape;81;p14"/>
          <p:cNvSpPr txBox="1"/>
          <p:nvPr/>
        </p:nvSpPr>
        <p:spPr>
          <a:xfrm>
            <a:off x="2160566" y="313476"/>
            <a:ext cx="4221734"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smtClean="0">
                <a:solidFill>
                  <a:srgbClr val="666666"/>
                </a:solidFill>
                <a:latin typeface="Poppins Light"/>
                <a:ea typeface="Poppins Light"/>
                <a:cs typeface="Poppins Light"/>
                <a:sym typeface="Poppins Light"/>
              </a:rPr>
              <a:t>Green Fodder availability for state sponsored cattle shed units</a:t>
            </a:r>
            <a:endParaRPr sz="1000" dirty="0">
              <a:solidFill>
                <a:srgbClr val="666666"/>
              </a:solidFill>
              <a:latin typeface="Poppins Light"/>
              <a:ea typeface="Poppins Light"/>
              <a:cs typeface="Poppins Light"/>
              <a:sym typeface="Poppins Ligh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00"/>
            <a:ext cx="213714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1" y="1278153"/>
            <a:ext cx="23296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9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engagement</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descr="H:\Rakesh\OBC and Gaushala\Marquee\Godhan\training program\IMG-20230811-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20" y="1194851"/>
            <a:ext cx="2743200" cy="3870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Rakesh\OBC and Gaushala\Marquee\Godhan\training program\IMG-20230811-WA000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63" b="12583"/>
          <a:stretch/>
        </p:blipFill>
        <p:spPr bwMode="auto">
          <a:xfrm>
            <a:off x="5626359" y="790692"/>
            <a:ext cx="3288778" cy="4275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98975" y="1120047"/>
            <a:ext cx="1973394" cy="3785652"/>
          </a:xfrm>
          <a:prstGeom prst="rect">
            <a:avLst/>
          </a:prstGeom>
        </p:spPr>
        <p:txBody>
          <a:bodyPr wrap="square">
            <a:spAutoFit/>
          </a:bodyPr>
          <a:lstStyle/>
          <a:p>
            <a:r>
              <a:rPr lang="en-US" sz="2000" dirty="0"/>
              <a:t>Received a letter of appreciation and invitation by Hon. District Magistrate for a discussion at National Sugar Institute as Expert in </a:t>
            </a:r>
            <a:r>
              <a:rPr lang="en-US" sz="2000" dirty="0" smtClean="0"/>
              <a:t>Organic </a:t>
            </a:r>
            <a:r>
              <a:rPr lang="en-US" sz="2000" dirty="0"/>
              <a:t>Food </a:t>
            </a:r>
            <a:r>
              <a:rPr lang="en-US" sz="2000" dirty="0" err="1"/>
              <a:t>Busines</a:t>
            </a:r>
            <a:endParaRPr lang="en-US" sz="2000" dirty="0"/>
          </a:p>
        </p:txBody>
      </p:sp>
    </p:spTree>
    <p:extLst>
      <p:ext uri="{BB962C8B-B14F-4D97-AF65-F5344CB8AC3E}">
        <p14:creationId xmlns:p14="http://schemas.microsoft.com/office/powerpoint/2010/main" val="127207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Google Shape;66;p14">
            <a:extLst>
              <a:ext uri="{FF2B5EF4-FFF2-40B4-BE49-F238E27FC236}">
                <a16:creationId xmlns="" xmlns:a16="http://schemas.microsoft.com/office/drawing/2014/main" id="{CEE22B7B-0D2E-0141-B8F6-C6D601EC0EF7}"/>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txBox="1"/>
          <p:nvPr/>
        </p:nvSpPr>
        <p:spPr>
          <a:xfrm>
            <a:off x="388825" y="510150"/>
            <a:ext cx="5499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rgbClr val="002060"/>
                </a:solidFill>
                <a:latin typeface="Poppins"/>
                <a:ea typeface="Poppins"/>
                <a:cs typeface="Poppins"/>
                <a:sym typeface="Poppins"/>
              </a:rPr>
              <a:t>Tech Validation, IP &amp; Field Trials </a:t>
            </a:r>
            <a:endParaRPr sz="2500" b="1" dirty="0">
              <a:solidFill>
                <a:srgbClr val="002060"/>
              </a:solidFill>
              <a:latin typeface="Poppins"/>
              <a:ea typeface="Poppins"/>
              <a:cs typeface="Poppins"/>
              <a:sym typeface="Poppins"/>
            </a:endParaRPr>
          </a:p>
        </p:txBody>
      </p:sp>
      <p:sp>
        <p:nvSpPr>
          <p:cNvPr id="89" name="Google Shape;89;p15"/>
          <p:cNvSpPr txBox="1"/>
          <p:nvPr/>
        </p:nvSpPr>
        <p:spPr>
          <a:xfrm>
            <a:off x="433275" y="1231950"/>
            <a:ext cx="6754200" cy="1680430"/>
          </a:xfrm>
          <a:prstGeom prst="rect">
            <a:avLst/>
          </a:prstGeom>
          <a:noFill/>
          <a:ln>
            <a:noFill/>
          </a:ln>
        </p:spPr>
        <p:txBody>
          <a:bodyPr spcFirstLastPara="1" wrap="square" lIns="91425" tIns="91425" rIns="91425" bIns="91425" anchor="t" anchorCtr="0">
            <a:spAutoFit/>
          </a:bodyPr>
          <a:lstStyle/>
          <a:p>
            <a:pPr marL="457200" lvl="0" indent="-304800" algn="l" rtl="0">
              <a:lnSpc>
                <a:spcPct val="90000"/>
              </a:lnSpc>
              <a:spcBef>
                <a:spcPts val="0"/>
              </a:spcBef>
              <a:spcAft>
                <a:spcPts val="0"/>
              </a:spcAft>
              <a:buClr>
                <a:schemeClr val="dk1"/>
              </a:buClr>
              <a:buSzPts val="1200"/>
              <a:buFont typeface="Poppins"/>
              <a:buChar char="●"/>
            </a:pPr>
            <a:r>
              <a:rPr lang="en-GB" sz="1200" dirty="0" smtClean="0">
                <a:solidFill>
                  <a:schemeClr val="dk1"/>
                </a:solidFill>
                <a:latin typeface="Poppins"/>
                <a:ea typeface="Poppins"/>
                <a:cs typeface="Poppins"/>
                <a:sym typeface="Poppins"/>
              </a:rPr>
              <a:t>Intellectual property regarding our project is under mentorship of CSJMU University. We hope to get help from higher academic institutions like IVRI to evaluate for IPR related aspects. </a:t>
            </a: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a:solidFill>
                  <a:schemeClr val="dk1"/>
                </a:solidFill>
                <a:latin typeface="Poppins"/>
                <a:ea typeface="Poppins"/>
                <a:cs typeface="Poppins"/>
                <a:sym typeface="Poppins"/>
              </a:rPr>
              <a:t>Mention patents &amp; IP strategy, </a:t>
            </a:r>
            <a:r>
              <a:rPr lang="en-GB" sz="1200" dirty="0" smtClean="0">
                <a:solidFill>
                  <a:schemeClr val="dk1"/>
                </a:solidFill>
                <a:latin typeface="Poppins"/>
                <a:ea typeface="Poppins"/>
                <a:cs typeface="Poppins"/>
                <a:sym typeface="Poppins"/>
              </a:rPr>
              <a:t>not yet </a:t>
            </a: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a:solidFill>
                  <a:schemeClr val="dk1"/>
                </a:solidFill>
                <a:latin typeface="Poppins"/>
                <a:ea typeface="Poppins"/>
                <a:cs typeface="Poppins"/>
                <a:sym typeface="Poppins"/>
              </a:rPr>
              <a:t>Technology </a:t>
            </a:r>
            <a:r>
              <a:rPr lang="en-GB" sz="1200" dirty="0" smtClean="0">
                <a:solidFill>
                  <a:schemeClr val="dk1"/>
                </a:solidFill>
                <a:latin typeface="Poppins"/>
                <a:ea typeface="Poppins"/>
                <a:cs typeface="Poppins"/>
                <a:sym typeface="Poppins"/>
              </a:rPr>
              <a:t>validation: We are collaborating with School of Advanced Agricultural Sciences and Technology CSJM University for Technology development, validation</a:t>
            </a:r>
            <a:endParaRPr sz="1200" dirty="0">
              <a:solidFill>
                <a:schemeClr val="dk1"/>
              </a:solidFill>
              <a:latin typeface="Poppins"/>
              <a:ea typeface="Poppins"/>
              <a:cs typeface="Poppins"/>
              <a:sym typeface="Poppins"/>
            </a:endParaRPr>
          </a:p>
          <a:p>
            <a:pPr marL="457200" lvl="0" indent="-304800" algn="l" rtl="0">
              <a:lnSpc>
                <a:spcPct val="90000"/>
              </a:lnSpc>
              <a:spcBef>
                <a:spcPts val="0"/>
              </a:spcBef>
              <a:spcAft>
                <a:spcPts val="0"/>
              </a:spcAft>
              <a:buClr>
                <a:schemeClr val="dk1"/>
              </a:buClr>
              <a:buSzPts val="1200"/>
              <a:buFont typeface="Poppins"/>
              <a:buChar char="●"/>
            </a:pPr>
            <a:r>
              <a:rPr lang="en-GB" sz="1200" dirty="0" smtClean="0">
                <a:solidFill>
                  <a:schemeClr val="dk1"/>
                </a:solidFill>
                <a:latin typeface="Poppins"/>
                <a:ea typeface="Poppins"/>
                <a:cs typeface="Poppins"/>
                <a:sym typeface="Poppins"/>
              </a:rPr>
              <a:t>Fodder supply is worked out from field to cattle shed unit including community involvement.</a:t>
            </a:r>
            <a:endParaRPr sz="1200" dirty="0">
              <a:solidFill>
                <a:schemeClr val="dk1"/>
              </a:solidFill>
              <a:latin typeface="Poppins"/>
              <a:ea typeface="Poppins"/>
              <a:cs typeface="Poppins"/>
              <a:sym typeface="Poppins"/>
            </a:endParaRPr>
          </a:p>
        </p:txBody>
      </p:sp>
      <p:sp>
        <p:nvSpPr>
          <p:cNvPr id="90" name="Google Shape;90;p15"/>
          <p:cNvSpPr/>
          <p:nvPr/>
        </p:nvSpPr>
        <p:spPr>
          <a:xfrm>
            <a:off x="0" y="611550"/>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p:cNvGrpSpPr/>
          <p:nvPr/>
        </p:nvGrpSpPr>
        <p:grpSpPr>
          <a:xfrm>
            <a:off x="7825244" y="58219"/>
            <a:ext cx="1234673" cy="792871"/>
            <a:chOff x="7825244" y="58219"/>
            <a:chExt cx="1234673" cy="792871"/>
          </a:xfrm>
        </p:grpSpPr>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
        <p:nvSpPr>
          <p:cNvPr id="9" name="Rectangle 8"/>
          <p:cNvSpPr/>
          <p:nvPr/>
        </p:nvSpPr>
        <p:spPr>
          <a:xfrm>
            <a:off x="836223" y="3041152"/>
            <a:ext cx="5312672" cy="1600438"/>
          </a:xfrm>
          <a:prstGeom prst="rect">
            <a:avLst/>
          </a:prstGeom>
        </p:spPr>
        <p:txBody>
          <a:bodyPr wrap="square">
            <a:spAutoFit/>
          </a:bodyPr>
          <a:lstStyle/>
          <a:p>
            <a:pPr lvl="0"/>
            <a:r>
              <a:rPr lang="en-US" dirty="0" err="1"/>
              <a:t>Pradhan</a:t>
            </a:r>
            <a:r>
              <a:rPr lang="en-US" dirty="0"/>
              <a:t> </a:t>
            </a:r>
            <a:r>
              <a:rPr lang="en-US" dirty="0" err="1"/>
              <a:t>Sammelan</a:t>
            </a:r>
            <a:r>
              <a:rPr lang="en-US" dirty="0"/>
              <a:t> organized at CSJMU 3 March 2018</a:t>
            </a:r>
            <a:endParaRPr lang="en-US" dirty="0">
              <a:hlinkClick r:id="rId4"/>
            </a:endParaRPr>
          </a:p>
          <a:p>
            <a:pPr lvl="0"/>
            <a:r>
              <a:rPr lang="en-US" dirty="0">
                <a:hlinkClick r:id="rId5"/>
              </a:rPr>
              <a:t>https://youtu.be/L8s5dm5Ygcw</a:t>
            </a:r>
            <a:endParaRPr lang="en-US" b="1" dirty="0"/>
          </a:p>
          <a:p>
            <a:r>
              <a:rPr lang="en-US" b="1" dirty="0"/>
              <a:t>How to Connect </a:t>
            </a:r>
            <a:r>
              <a:rPr lang="en-US" b="1" dirty="0" err="1"/>
              <a:t>Gaushalas</a:t>
            </a:r>
            <a:r>
              <a:rPr lang="en-US" b="1" dirty="0"/>
              <a:t> with Self Help Groups : Start Up Conclave</a:t>
            </a:r>
            <a:endParaRPr lang="en-US" dirty="0">
              <a:hlinkClick r:id="rId6"/>
            </a:endParaRPr>
          </a:p>
          <a:p>
            <a:pPr lvl="0"/>
            <a:r>
              <a:rPr lang="en-US" dirty="0">
                <a:hlinkClick r:id="rId6"/>
              </a:rPr>
              <a:t>https://www.youtube.com/watch?v=0byX-_0Jvgo</a:t>
            </a:r>
            <a:endParaRPr lang="en-US" dirty="0"/>
          </a:p>
          <a:p>
            <a:pPr lvl="0"/>
            <a:r>
              <a:rPr lang="en-US" dirty="0"/>
              <a:t>Village Meeting Ganga Barrage </a:t>
            </a:r>
            <a:r>
              <a:rPr lang="en-US" dirty="0" err="1"/>
              <a:t>Shankarpur</a:t>
            </a:r>
            <a:r>
              <a:rPr lang="en-US" dirty="0"/>
              <a:t> </a:t>
            </a:r>
            <a:r>
              <a:rPr lang="en-US" dirty="0" err="1"/>
              <a:t>Sarai</a:t>
            </a:r>
            <a:r>
              <a:rPr lang="en-US" dirty="0"/>
              <a:t> Ganga </a:t>
            </a:r>
            <a:r>
              <a:rPr lang="en-US" dirty="0" err="1"/>
              <a:t>Katari</a:t>
            </a:r>
            <a:endParaRPr lang="en-US" dirty="0">
              <a:hlinkClick r:id="rId4"/>
            </a:endParaRPr>
          </a:p>
          <a:p>
            <a:pPr lvl="0"/>
            <a:r>
              <a:rPr lang="en-US" dirty="0">
                <a:hlinkClick r:id="rId4"/>
              </a:rPr>
              <a:t>https://www.youtube.com/watch?v=WLRsM82ibdE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954" y="445024"/>
            <a:ext cx="3957345" cy="2419473"/>
          </a:xfrm>
        </p:spPr>
        <p:txBody>
          <a:bodyPr>
            <a:noAutofit/>
          </a:bodyPr>
          <a:lstStyle/>
          <a:p>
            <a:r>
              <a:rPr lang="en-US" sz="3000" dirty="0" smtClean="0">
                <a:solidFill>
                  <a:srgbClr val="00B050"/>
                </a:solidFill>
              </a:rPr>
              <a:t>Cattle feed Supply: </a:t>
            </a:r>
            <a:br>
              <a:rPr lang="en-US" sz="3000" dirty="0" smtClean="0">
                <a:solidFill>
                  <a:srgbClr val="00B050"/>
                </a:solidFill>
              </a:rPr>
            </a:br>
            <a:r>
              <a:rPr lang="en-US" sz="3000" dirty="0" smtClean="0">
                <a:solidFill>
                  <a:srgbClr val="00B050"/>
                </a:solidFill>
              </a:rPr>
              <a:t>Green Fodder </a:t>
            </a:r>
            <a:r>
              <a:rPr lang="en-US" sz="3000" dirty="0">
                <a:solidFill>
                  <a:srgbClr val="00B050"/>
                </a:solidFill>
              </a:rPr>
              <a:t>Chopping </a:t>
            </a:r>
            <a:r>
              <a:rPr lang="en-US" sz="3000" dirty="0" smtClean="0">
                <a:solidFill>
                  <a:srgbClr val="00B050"/>
                </a:solidFill>
              </a:rPr>
              <a:t>and Supply at </a:t>
            </a:r>
            <a:r>
              <a:rPr lang="en-US" sz="3000" dirty="0" err="1" smtClean="0">
                <a:solidFill>
                  <a:srgbClr val="00B050"/>
                </a:solidFill>
              </a:rPr>
              <a:t>Gaushala</a:t>
            </a:r>
            <a:r>
              <a:rPr lang="en-US" sz="3000" dirty="0" smtClean="0">
                <a:solidFill>
                  <a:srgbClr val="00B050"/>
                </a:solidFill>
              </a:rPr>
              <a:t/>
            </a:r>
            <a:br>
              <a:rPr lang="en-US" sz="3000" dirty="0" smtClean="0">
                <a:solidFill>
                  <a:srgbClr val="00B050"/>
                </a:solidFill>
              </a:rPr>
            </a:br>
            <a:r>
              <a:rPr lang="en-US" sz="3000" dirty="0" smtClean="0">
                <a:solidFill>
                  <a:srgbClr val="00B050"/>
                </a:solidFill>
              </a:rPr>
              <a:t>Village: </a:t>
            </a:r>
            <a:r>
              <a:rPr lang="en-US" sz="3000" dirty="0" err="1" smtClean="0">
                <a:solidFill>
                  <a:srgbClr val="00B050"/>
                </a:solidFill>
              </a:rPr>
              <a:t>Khodhan</a:t>
            </a:r>
            <a:r>
              <a:rPr lang="en-US" sz="3000" dirty="0" smtClean="0">
                <a:solidFill>
                  <a:srgbClr val="00B050"/>
                </a:solidFill>
              </a:rPr>
              <a:t> Block: </a:t>
            </a:r>
            <a:r>
              <a:rPr lang="en-US" sz="3000" dirty="0" err="1" smtClean="0">
                <a:solidFill>
                  <a:srgbClr val="00B050"/>
                </a:solidFill>
              </a:rPr>
              <a:t>Shivrajpur</a:t>
            </a:r>
            <a:r>
              <a:rPr lang="en-US" sz="3000" dirty="0" smtClean="0">
                <a:solidFill>
                  <a:srgbClr val="00B050"/>
                </a:solidFill>
              </a:rPr>
              <a:t> District: Kanpur Nagar</a:t>
            </a:r>
            <a:endParaRPr lang="en-US" sz="3000" dirty="0">
              <a:solidFill>
                <a:srgbClr val="00B050"/>
              </a:solidFill>
            </a:endParaRPr>
          </a:p>
        </p:txBody>
      </p:sp>
      <p:pic>
        <p:nvPicPr>
          <p:cNvPr id="3074" name="Picture 2" descr="H:\Rakesh\OBC and Gaushala\Marquee\Godhan\whatsapp\WhatsApp Image 2024-10-03 at 11.46.06 PM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54" y="0"/>
            <a:ext cx="4572000" cy="582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16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4098" name="Picture 2" descr="H:\Rakesh\OBC and Gaushala\Marquee\Godhan\whatsapp\WhatsApp Image 2024-10-03 at 11.46.06 PM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824894"/>
            <a:ext cx="4572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Rakesh\OBC and Gaushala\Marquee\Godhan\whatsapp\WhatsApp Image 2024-10-03 at 11.46.06 PM (2).jpeg"/>
          <p:cNvPicPr>
            <a:picLocks noChangeAspect="1" noChangeArrowheads="1"/>
          </p:cNvPicPr>
          <p:nvPr/>
        </p:nvPicPr>
        <p:blipFill rotWithShape="1">
          <a:blip r:embed="rId3">
            <a:extLst>
              <a:ext uri="{28A0092B-C50C-407E-A947-70E740481C1C}">
                <a14:useLocalDpi xmlns:a14="http://schemas.microsoft.com/office/drawing/2010/main" val="0"/>
              </a:ext>
            </a:extLst>
          </a:blip>
          <a:srcRect l="10342" t="30711" r="20962" b="31410"/>
          <a:stretch/>
        </p:blipFill>
        <p:spPr bwMode="auto">
          <a:xfrm>
            <a:off x="1357313" y="3257236"/>
            <a:ext cx="3657600" cy="26890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Rakesh\OBC and Gaushala\Marquee\Godhan\whatsapp\WhatsApp Image 2024-10-03 at 11.46.06 PM (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15" y="136071"/>
            <a:ext cx="3573637" cy="476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06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Google Shape;66;p14">
            <a:extLst>
              <a:ext uri="{FF2B5EF4-FFF2-40B4-BE49-F238E27FC236}">
                <a16:creationId xmlns="" xmlns:a16="http://schemas.microsoft.com/office/drawing/2014/main" id="{DB26A6F1-AD1D-E542-A970-D61BBD15B78C}"/>
              </a:ext>
            </a:extLst>
          </p:cNvPr>
          <p:cNvSpPr/>
          <p:nvPr/>
        </p:nvSpPr>
        <p:spPr>
          <a:xfrm>
            <a:off x="0" y="0"/>
            <a:ext cx="9156600" cy="5139525"/>
          </a:xfrm>
          <a:prstGeom prst="rect">
            <a:avLst/>
          </a:prstGeom>
          <a:solidFill>
            <a:srgbClr val="F3F3F3"/>
          </a:solidFill>
          <a:ln>
            <a:noFill/>
          </a:ln>
        </p:spPr>
        <p:txBody>
          <a:bodyPr spcFirstLastPara="1" wrap="square" lIns="91425" tIns="91425" rIns="91425" bIns="91425" anchor="ctr" anchorCtr="0">
            <a:noAutofit/>
          </a:bodyPr>
          <a:lstStyle/>
          <a:p>
            <a:pPr lvl="0"/>
            <a:endParaRPr dirty="0"/>
          </a:p>
        </p:txBody>
      </p:sp>
      <p:sp>
        <p:nvSpPr>
          <p:cNvPr id="95" name="Google Shape;95;p16"/>
          <p:cNvSpPr txBox="1"/>
          <p:nvPr/>
        </p:nvSpPr>
        <p:spPr>
          <a:xfrm>
            <a:off x="422100" y="225450"/>
            <a:ext cx="4832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dirty="0">
                <a:solidFill>
                  <a:srgbClr val="002060"/>
                </a:solidFill>
                <a:latin typeface="Poppins"/>
                <a:ea typeface="Poppins"/>
                <a:cs typeface="Poppins"/>
                <a:sym typeface="Poppins"/>
              </a:rPr>
              <a:t>Progress in Last 3 Months</a:t>
            </a:r>
            <a:endParaRPr sz="2500" b="1" dirty="0">
              <a:solidFill>
                <a:srgbClr val="002060"/>
              </a:solidFill>
              <a:latin typeface="Poppins"/>
              <a:ea typeface="Poppins"/>
              <a:cs typeface="Poppins"/>
              <a:sym typeface="Poppins"/>
            </a:endParaRPr>
          </a:p>
        </p:txBody>
      </p:sp>
      <p:sp>
        <p:nvSpPr>
          <p:cNvPr id="97" name="Google Shape;97;p16"/>
          <p:cNvSpPr/>
          <p:nvPr/>
        </p:nvSpPr>
        <p:spPr>
          <a:xfrm>
            <a:off x="0" y="326850"/>
            <a:ext cx="422100" cy="366600"/>
          </a:xfrm>
          <a:prstGeom prst="rect">
            <a:avLst/>
          </a:prstGeom>
          <a:solidFill>
            <a:srgbClr val="DDED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p:cNvGrpSpPr/>
          <p:nvPr/>
        </p:nvGrpSpPr>
        <p:grpSpPr>
          <a:xfrm>
            <a:off x="7825244" y="58219"/>
            <a:ext cx="1234673" cy="792871"/>
            <a:chOff x="7825244" y="58219"/>
            <a:chExt cx="1234673" cy="792871"/>
          </a:xfrm>
        </p:grpSpPr>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544" r="10689"/>
            <a:stretch/>
          </p:blipFill>
          <p:spPr>
            <a:xfrm>
              <a:off x="8392804" y="58219"/>
              <a:ext cx="667113" cy="791681"/>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76"/>
            <a:stretch/>
          </p:blipFill>
          <p:spPr>
            <a:xfrm>
              <a:off x="7825244" y="59409"/>
              <a:ext cx="609600" cy="791681"/>
            </a:xfrm>
            <a:prstGeom prst="rect">
              <a:avLst/>
            </a:prstGeom>
          </p:spPr>
        </p:pic>
      </p:grpSp>
      <p:sp>
        <p:nvSpPr>
          <p:cNvPr id="2" name="Rectangle 1"/>
          <p:cNvSpPr/>
          <p:nvPr/>
        </p:nvSpPr>
        <p:spPr>
          <a:xfrm>
            <a:off x="396430" y="908119"/>
            <a:ext cx="8273326" cy="3046988"/>
          </a:xfrm>
          <a:prstGeom prst="rect">
            <a:avLst/>
          </a:prstGeom>
        </p:spPr>
        <p:txBody>
          <a:bodyPr wrap="square">
            <a:spAutoFit/>
          </a:bodyPr>
          <a:lstStyle/>
          <a:p>
            <a:pPr lvl="0"/>
            <a:r>
              <a:rPr lang="en-US" sz="1600" dirty="0"/>
              <a:t>Last three months:</a:t>
            </a:r>
          </a:p>
          <a:p>
            <a:pPr lvl="0"/>
            <a:r>
              <a:rPr lang="en-US" sz="1600" dirty="0"/>
              <a:t>1. Mature understanding of the cattle shed management.</a:t>
            </a:r>
          </a:p>
          <a:p>
            <a:pPr marL="342900" lvl="0" indent="-342900">
              <a:buAutoNum type="arabicPeriod" startAt="2"/>
            </a:pPr>
            <a:r>
              <a:rPr lang="en-US" sz="1600" dirty="0"/>
              <a:t>Designed a in house training facility of local Self help groups in association with School of Advanced Agriculture Technologies </a:t>
            </a:r>
            <a:r>
              <a:rPr lang="en-US" sz="1600" dirty="0" err="1"/>
              <a:t>Chhatrapati</a:t>
            </a:r>
            <a:r>
              <a:rPr lang="en-US" sz="1600" dirty="0"/>
              <a:t> </a:t>
            </a:r>
            <a:r>
              <a:rPr lang="en-US" sz="1600" dirty="0" err="1"/>
              <a:t>Shahuji</a:t>
            </a:r>
            <a:r>
              <a:rPr lang="en-US" sz="1600" dirty="0"/>
              <a:t> </a:t>
            </a:r>
            <a:r>
              <a:rPr lang="en-US" sz="1600" dirty="0" err="1"/>
              <a:t>Maharaj</a:t>
            </a:r>
            <a:r>
              <a:rPr lang="en-US" sz="1600" dirty="0"/>
              <a:t> </a:t>
            </a:r>
            <a:r>
              <a:rPr lang="en-US" sz="1600" dirty="0" smtClean="0"/>
              <a:t>University </a:t>
            </a:r>
            <a:r>
              <a:rPr lang="en-US" sz="1600" dirty="0"/>
              <a:t>Kanpur</a:t>
            </a:r>
          </a:p>
          <a:p>
            <a:pPr marL="342900" lvl="0" indent="-342900">
              <a:buAutoNum type="arabicPeriod" startAt="2"/>
            </a:pPr>
            <a:r>
              <a:rPr lang="en-US" sz="1600" dirty="0"/>
              <a:t> Developed mature understanding with a CBG plant with a capacity of 100 TPD to utilize cow dung and horticulture waste working over signing a </a:t>
            </a:r>
            <a:r>
              <a:rPr lang="en-US" sz="1600" dirty="0" err="1"/>
              <a:t>MoU</a:t>
            </a:r>
            <a:r>
              <a:rPr lang="en-US" sz="1600" dirty="0"/>
              <a:t> for mutual </a:t>
            </a:r>
            <a:r>
              <a:rPr lang="en-US" sz="1600" dirty="0" smtClean="0"/>
              <a:t>benefits.</a:t>
            </a:r>
            <a:endParaRPr lang="en-US" sz="1600" dirty="0"/>
          </a:p>
          <a:p>
            <a:pPr marL="342900" lvl="0" indent="-342900">
              <a:buAutoNum type="arabicPeriod" startAt="2"/>
            </a:pPr>
            <a:r>
              <a:rPr lang="en-US" sz="1600" dirty="0"/>
              <a:t>Developed mature understanding with a silage manufacturing unit with a capacity of 40 TON</a:t>
            </a:r>
          </a:p>
          <a:p>
            <a:pPr marL="342900" lvl="0" indent="-342900">
              <a:buAutoNum type="arabicPeriod" startAt="2"/>
            </a:pPr>
            <a:r>
              <a:rPr lang="en-US" sz="1600" dirty="0"/>
              <a:t>Cattle shed unit pilot project to be finalized to under take in association with a NGO</a:t>
            </a:r>
          </a:p>
          <a:p>
            <a:pPr marL="342900" lvl="0" indent="-342900">
              <a:buAutoNum type="arabicPeriod" startAt="2"/>
            </a:pPr>
            <a:r>
              <a:rPr lang="en-US" sz="1600" dirty="0"/>
              <a:t>A consent letter received by a FPO for association with cattle shed units.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447137"/>
            <a:ext cx="3345900" cy="1696363"/>
          </a:xfrm>
        </p:spPr>
        <p:txBody>
          <a:bodyPr>
            <a:normAutofit fontScale="90000"/>
          </a:bodyPr>
          <a:lstStyle/>
          <a:p>
            <a:r>
              <a:rPr lang="en-US" sz="2000" dirty="0" smtClean="0"/>
              <a:t>Incubation agreement signed by </a:t>
            </a:r>
            <a:r>
              <a:rPr lang="en-US" sz="2000" dirty="0" err="1" smtClean="0"/>
              <a:t>Pranoti</a:t>
            </a:r>
            <a:r>
              <a:rPr lang="en-US" sz="2000" dirty="0" smtClean="0"/>
              <a:t> Mishra, Director </a:t>
            </a:r>
            <a:r>
              <a:rPr lang="en-US" sz="2000" dirty="0" err="1" smtClean="0"/>
              <a:t>Godhan</a:t>
            </a:r>
            <a:r>
              <a:rPr lang="en-US" sz="2000" dirty="0" smtClean="0"/>
              <a:t> Allied Products and Services Pvt. Ltd. </a:t>
            </a:r>
            <a:endParaRPr lang="en-US" sz="2000" dirty="0"/>
          </a:p>
        </p:txBody>
      </p:sp>
      <p:pic>
        <p:nvPicPr>
          <p:cNvPr id="5122" name="Picture 2" descr="H:\Rakesh\OBC and Gaushala\Marquee\Godhan\whatsapp\WhatsApp Image 2024-10-25 at 10.47.20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22006"/>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612" y="462679"/>
            <a:ext cx="8341568" cy="954107"/>
          </a:xfrm>
          <a:prstGeom prst="rect">
            <a:avLst/>
          </a:prstGeom>
        </p:spPr>
        <p:txBody>
          <a:bodyPr wrap="square">
            <a:spAutoFit/>
          </a:bodyPr>
          <a:lstStyle/>
          <a:p>
            <a:r>
              <a:rPr lang="en-US" sz="2800" dirty="0" smtClean="0"/>
              <a:t>Incubated at </a:t>
            </a:r>
            <a:r>
              <a:rPr lang="en-US" sz="2800" dirty="0"/>
              <a:t>CSJMIF, </a:t>
            </a:r>
            <a:r>
              <a:rPr lang="en-US" sz="2800" dirty="0" err="1"/>
              <a:t>Chhatrapati</a:t>
            </a:r>
            <a:r>
              <a:rPr lang="en-US" sz="2800" dirty="0"/>
              <a:t> </a:t>
            </a:r>
            <a:r>
              <a:rPr lang="en-US" sz="2800" dirty="0" err="1"/>
              <a:t>Shahuji</a:t>
            </a:r>
            <a:r>
              <a:rPr lang="en-US" sz="2800" dirty="0"/>
              <a:t> </a:t>
            </a:r>
            <a:r>
              <a:rPr lang="en-US" sz="2800" dirty="0" err="1"/>
              <a:t>Maharaj</a:t>
            </a:r>
            <a:r>
              <a:rPr lang="en-US" sz="2800" dirty="0"/>
              <a:t> </a:t>
            </a:r>
            <a:r>
              <a:rPr lang="en-US" sz="2800" dirty="0" smtClean="0"/>
              <a:t>University, </a:t>
            </a:r>
            <a:r>
              <a:rPr lang="en-US" sz="2800" dirty="0"/>
              <a:t>Kanpur</a:t>
            </a:r>
          </a:p>
        </p:txBody>
      </p:sp>
    </p:spTree>
    <p:extLst>
      <p:ext uri="{BB962C8B-B14F-4D97-AF65-F5344CB8AC3E}">
        <p14:creationId xmlns:p14="http://schemas.microsoft.com/office/powerpoint/2010/main" val="140729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2404</TotalTime>
  <Words>1163</Words>
  <Application>Microsoft Office PowerPoint</Application>
  <PresentationFormat>On-screen Show (16:9)</PresentationFormat>
  <Paragraphs>220</Paragraphs>
  <Slides>18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Poppins</vt:lpstr>
      <vt:lpstr>Poppins Light</vt:lpstr>
      <vt:lpstr>Cambria</vt:lpstr>
      <vt:lpstr>Poppins SemiBold</vt:lpstr>
      <vt:lpstr>Poppins ExtraBold</vt:lpstr>
      <vt:lpstr>Calibri</vt:lpstr>
      <vt:lpstr>Poppins Medium</vt:lpstr>
      <vt:lpstr>Roboto</vt:lpstr>
      <vt:lpstr>Simple Light</vt:lpstr>
      <vt:lpstr>Godhan Allied Products and Services Pvt. Ltd. Rakesh Mishra Chief Executive Officer</vt:lpstr>
      <vt:lpstr>PowerPoint Presentation</vt:lpstr>
      <vt:lpstr>PowerPoint Presentation</vt:lpstr>
      <vt:lpstr>Community engagement</vt:lpstr>
      <vt:lpstr>PowerPoint Presentation</vt:lpstr>
      <vt:lpstr>Cattle feed Supply:  Green Fodder Chopping and Supply at Gaushala Village: Khodhan Block: Shivrajpur District: Kanpur Nagar</vt:lpstr>
      <vt:lpstr>PowerPoint Presentation</vt:lpstr>
      <vt:lpstr>PowerPoint Presentation</vt:lpstr>
      <vt:lpstr>Incubation agreement signed by Pranoti Mishra, Director Godhan Allied Products and Services Pvt. Ltd. </vt:lpstr>
      <vt:lpstr>PowerPoint Presentation</vt:lpstr>
      <vt:lpstr>PowerPoint Presentation</vt:lpstr>
      <vt:lpstr>Demonstrating Organic Food Products at CSJM University in alliance with associates</vt:lpstr>
      <vt:lpstr>At Convocation Inspected  and oblidged with grace of Honourable dignitiaries including honourable:    Governor UP   Vice Chancellor CSJM University, Director AICTE, MP from Kanpur, Speaker UP State Assembly,  Minister Higher Education, UP Mayor from Kanpur  DM Kanpur CDO from Kanpur </vt:lpstr>
      <vt:lpstr>PowerPoint Presentation</vt:lpstr>
      <vt:lpstr>PowerPoint Presentation</vt:lpstr>
      <vt:lpstr>Fund Raised by startups (Rs. Lakh)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Rakesh Gupta</cp:lastModifiedBy>
  <cp:revision>158</cp:revision>
  <dcterms:modified xsi:type="dcterms:W3CDTF">2026-02-01T13:09:51Z</dcterms:modified>
</cp:coreProperties>
</file>